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1" r:id="rId3"/>
    <p:sldId id="374" r:id="rId4"/>
    <p:sldId id="375" r:id="rId5"/>
    <p:sldId id="364" r:id="rId6"/>
    <p:sldId id="365" r:id="rId7"/>
    <p:sldId id="362" r:id="rId8"/>
    <p:sldId id="363" r:id="rId9"/>
    <p:sldId id="367" r:id="rId10"/>
    <p:sldId id="368" r:id="rId11"/>
    <p:sldId id="327" r:id="rId12"/>
    <p:sldId id="328" r:id="rId13"/>
    <p:sldId id="329" r:id="rId14"/>
    <p:sldId id="373" r:id="rId15"/>
    <p:sldId id="372" r:id="rId16"/>
    <p:sldId id="376" r:id="rId17"/>
    <p:sldId id="356" r:id="rId18"/>
    <p:sldId id="377" r:id="rId19"/>
    <p:sldId id="378" r:id="rId20"/>
    <p:sldId id="369" r:id="rId21"/>
    <p:sldId id="370" r:id="rId22"/>
    <p:sldId id="371" r:id="rId23"/>
    <p:sldId id="347" r:id="rId24"/>
    <p:sldId id="348" r:id="rId25"/>
    <p:sldId id="349" r:id="rId26"/>
    <p:sldId id="350" r:id="rId27"/>
    <p:sldId id="382" r:id="rId28"/>
    <p:sldId id="379" r:id="rId29"/>
    <p:sldId id="359" r:id="rId30"/>
    <p:sldId id="380" r:id="rId31"/>
    <p:sldId id="381" r:id="rId32"/>
    <p:sldId id="383" r:id="rId33"/>
    <p:sldId id="361" r:id="rId3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96" autoAdjust="0"/>
  </p:normalViewPr>
  <p:slideViewPr>
    <p:cSldViewPr>
      <p:cViewPr varScale="1">
        <p:scale>
          <a:sx n="89" d="100"/>
          <a:sy n="89" d="100"/>
        </p:scale>
        <p:origin x="-15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582" y="-8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AA33E3-BCA0-44D1-ADB2-3ED6F5562904}" type="datetimeFigureOut">
              <a:rPr lang="en-US"/>
              <a:pPr>
                <a:defRPr/>
              </a:pPr>
              <a:t>2013-10-22</a:t>
            </a:fld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EAC5170-2C4E-459F-8AB6-4AB96043F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2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15B374-AAB9-481F-9414-E3550CABFD0A}" type="datetimeFigureOut">
              <a:rPr lang="en-US"/>
              <a:pPr>
                <a:defRPr/>
              </a:pPr>
              <a:t>2013-10-22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6C3BFD4-5FA1-43AC-853B-C22A00326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7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0F6468-BB31-46F3-89F3-A5ECEACB5C9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C552B1C-9AF5-4CDE-958B-812AFC32D4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5EC363-0C18-473E-8BA3-DD16E1F746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44BFBF-7916-4FBD-A37E-6E37FA2DA0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0DDDA9-0737-4ACD-A6F1-0241CC0FB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0DECAE-D234-4FCA-9661-90AA7FA1A4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A37E61-C79E-4C64-BA7B-A307568D91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026E79-44FF-4DEA-B415-0AAED0A61F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CC798C9-9C5F-467C-A56C-C0CA0C2553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F4FB85C-0084-4B72-8392-F8D498BF4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6FE60F-1ED0-45C5-ACCF-2134734F0C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4903584-BC67-4F18-B2F6-67C44AAA77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48B13F9-14BE-4DAD-BA9D-C64E967B78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229600" cy="472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/>
              <a:t>Catholic Education at a Time of Cultural and Demographic Transitions: Challenges and </a:t>
            </a:r>
            <a:r>
              <a:rPr lang="en-US" sz="3600" dirty="0" smtClean="0"/>
              <a:t>Possibilities</a:t>
            </a:r>
            <a:br>
              <a:rPr lang="en-US" sz="3600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i="1" dirty="0"/>
              <a:t>Catholic School Leadership Team Initiative:</a:t>
            </a:r>
            <a:br>
              <a:rPr lang="en-US" sz="2800" i="1" dirty="0"/>
            </a:br>
            <a:r>
              <a:rPr lang="en-US" sz="2800" i="1" dirty="0"/>
              <a:t>Transcending the </a:t>
            </a:r>
            <a:r>
              <a:rPr lang="en-US" sz="2800" i="1" dirty="0" smtClean="0"/>
              <a:t>Challenges</a:t>
            </a:r>
            <a:br>
              <a:rPr lang="en-US" sz="2800" i="1" dirty="0" smtClean="0"/>
            </a:br>
            <a:r>
              <a:rPr lang="en-US" sz="2800" i="1" dirty="0" smtClean="0"/>
              <a:t> </a:t>
            </a:r>
            <a:br>
              <a:rPr lang="en-US" sz="2800" i="1" dirty="0" smtClean="0"/>
            </a:br>
            <a:r>
              <a:rPr lang="en-US" sz="2700" i="1" dirty="0" smtClean="0"/>
              <a:t>Roche </a:t>
            </a:r>
            <a:r>
              <a:rPr lang="en-US" sz="2700" i="1" dirty="0"/>
              <a:t>Center for Catholic </a:t>
            </a:r>
            <a:r>
              <a:rPr lang="en-US" sz="2700" i="1" dirty="0" smtClean="0"/>
              <a:t>Education- Boston College</a:t>
            </a: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October 22, 2013</a:t>
            </a:r>
            <a:br>
              <a:rPr lang="en-US" sz="2800" b="1" i="1" dirty="0" smtClean="0"/>
            </a:br>
            <a:r>
              <a:rPr lang="en-US" sz="2800" b="1" i="1" dirty="0" smtClean="0"/>
              <a:t/>
            </a:r>
            <a:br>
              <a:rPr lang="en-US" sz="2800" b="1" i="1" dirty="0" smtClean="0"/>
            </a:br>
            <a:r>
              <a:rPr lang="en-US" sz="2800" b="1" i="1" dirty="0" smtClean="0"/>
              <a:t>Hosffman Ospino, PhD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4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sz="32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 smtClean="0"/>
              <a:t>Who benefits from our Catholic schools? 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sz="44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 smtClean="0"/>
              <a:t>Who should be in our schools? 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39711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 </a:t>
            </a:r>
            <a:r>
              <a:rPr lang="en-US" sz="5400" dirty="0"/>
              <a:t>changing face of U.S. Catholicism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57362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First Wave: from Europe; different nationalities, languages, traditions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Emphasis on </a:t>
            </a:r>
            <a:r>
              <a:rPr lang="en-US" sz="2200" dirty="0" smtClean="0">
                <a:solidFill>
                  <a:srgbClr val="FF0000"/>
                </a:solidFill>
              </a:rPr>
              <a:t>assimilation</a:t>
            </a:r>
            <a:r>
              <a:rPr lang="en-US" sz="2200" dirty="0" smtClean="0"/>
              <a:t>: “American” and “Catholic”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Catholic education supported by the immigrant communities, religious orders, and growing diocesan structures/support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600" dirty="0" smtClean="0"/>
              <a:t>Second Wave: mostly from Latin America; also from Asia and Africa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Complex process of </a:t>
            </a:r>
            <a:r>
              <a:rPr lang="en-US" sz="2200" dirty="0" smtClean="0">
                <a:solidFill>
                  <a:srgbClr val="FF0000"/>
                </a:solidFill>
              </a:rPr>
              <a:t>integration</a:t>
            </a:r>
            <a:r>
              <a:rPr lang="en-US" sz="2200" dirty="0" smtClean="0"/>
              <a:t>: cultures, languages, variety of Catholic experiences.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 smtClean="0"/>
              <a:t>Catholic school in transition, in some places on survival mode. Dwindling resources (e.g., personnel, finances), and decreasing diocesan structures/support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600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The changing face of U.S. Catholicism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79150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Hispanic 					43%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Non-Hispanic White</a:t>
            </a:r>
            <a:r>
              <a:rPr lang="en-US" sz="1100" dirty="0"/>
              <a:t>	</a:t>
            </a:r>
            <a:r>
              <a:rPr lang="en-US" sz="1100" dirty="0" smtClean="0"/>
              <a:t>	</a:t>
            </a:r>
            <a:r>
              <a:rPr lang="en-US" sz="2800" dirty="0" smtClean="0"/>
              <a:t>	47.4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African American	 		3.6%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Asian					5%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Native Americans 			1%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				</a:t>
            </a: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By 2020 Latinos/as will likely constitute 50% of the Catholic population in the U.S. 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747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WHO are Catholics</a:t>
            </a:r>
            <a:br>
              <a:rPr lang="en-US" b="1" dirty="0" smtClean="0"/>
            </a:br>
            <a:r>
              <a:rPr lang="en-US" b="1" dirty="0" smtClean="0"/>
              <a:t>in the United States?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3557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Catholicism in the 21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Century is being profoundly shaped by cultural diversity…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And Catholic educators are called to be </a:t>
            </a:r>
            <a:r>
              <a:rPr lang="en-US" sz="4000" b="1" i="1" dirty="0" smtClean="0"/>
              <a:t>responsive</a:t>
            </a:r>
            <a:r>
              <a:rPr lang="en-US" sz="4000" b="1" dirty="0" smtClean="0"/>
              <a:t> and </a:t>
            </a:r>
            <a:r>
              <a:rPr lang="en-US" sz="4000" b="1" i="1" dirty="0" smtClean="0"/>
              <a:t>responsible</a:t>
            </a:r>
            <a:r>
              <a:rPr lang="en-US" sz="4000" b="1" dirty="0" smtClean="0"/>
              <a:t> to this reality.</a:t>
            </a:r>
            <a:endParaRPr lang="en-US" sz="4000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555230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 Challenges of Serving in a Culturally Diverse Church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889110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Finances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Enrollment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/>
              <a:t>Staffing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Competitiveness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Urgent questions –in general</a:t>
            </a:r>
          </a:p>
        </p:txBody>
      </p:sp>
    </p:spTree>
    <p:extLst>
      <p:ext uri="{BB962C8B-B14F-4D97-AF65-F5344CB8AC3E}">
        <p14:creationId xmlns:p14="http://schemas.microsoft.com/office/powerpoint/2010/main" val="1241402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Even though 14.3% of students in Catholic schools are Hispanic, </a:t>
            </a:r>
            <a:r>
              <a:rPr lang="en-US" sz="3200" i="1" dirty="0" smtClean="0"/>
              <a:t>only 4% of all school-age Latinos attend our schools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About 6.3% of all teachers in Catholic schools are Hispanic; 1.9% Asian; 1.3% Black. Who do we recruit to teach in our schools?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Urgent questions –in </a:t>
            </a:r>
            <a:r>
              <a:rPr lang="en-US" dirty="0" smtClean="0"/>
              <a:t>light of diversity in the Church</a:t>
            </a:r>
          </a:p>
        </p:txBody>
      </p:sp>
    </p:spTree>
    <p:extLst>
      <p:ext uri="{BB962C8B-B14F-4D97-AF65-F5344CB8AC3E}">
        <p14:creationId xmlns:p14="http://schemas.microsoft.com/office/powerpoint/2010/main" val="6834149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arabicPeriod" startAt="3"/>
              <a:defRPr/>
            </a:pPr>
            <a:r>
              <a:rPr lang="en-US" sz="3200" dirty="0" smtClean="0"/>
              <a:t>Catholic schools are closing in places where the number of new Catholics is growing and are perhaps are most needed</a:t>
            </a:r>
            <a:endParaRPr lang="en-US" sz="32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  <a:defRPr/>
            </a:pPr>
            <a:r>
              <a:rPr lang="en-US" sz="3200" dirty="0" smtClean="0"/>
              <a:t>Immigrant and poor families struggle to understand the Catholic school system (culture, misconception, lack of information, etc.); often they cannot afford Catholic education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36045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+mj-lt"/>
              <a:buAutoNum type="arabicPeriod" startAt="5"/>
              <a:defRPr/>
            </a:pPr>
            <a:r>
              <a:rPr lang="en-US" sz="3200" dirty="0" smtClean="0"/>
              <a:t>Nearly 40% of all Catholic parishes in the United States are multicultural and/or celebrate services in a language other than English (mostly Spanish). How closely are our schools working with these communities?</a:t>
            </a:r>
            <a:endParaRPr lang="en-US" sz="32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5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5"/>
              <a:defRPr/>
            </a:pPr>
            <a:r>
              <a:rPr lang="en-US" sz="3200" dirty="0" smtClean="0"/>
              <a:t>Minority children disproportionately struggle to </a:t>
            </a:r>
            <a:r>
              <a:rPr lang="en-US" sz="3200" i="1" dirty="0" smtClean="0"/>
              <a:t>access</a:t>
            </a:r>
            <a:r>
              <a:rPr lang="en-US" sz="3200" dirty="0" smtClean="0"/>
              <a:t> and </a:t>
            </a:r>
            <a:r>
              <a:rPr lang="en-US" sz="3200" i="1" dirty="0" smtClean="0"/>
              <a:t>thrive</a:t>
            </a:r>
            <a:r>
              <a:rPr lang="en-US" sz="3200" dirty="0" smtClean="0"/>
              <a:t> in Catholic schools because of inadequate preparation at home and in the public school system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00398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Introductory remarks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a</a:t>
            </a:r>
            <a:r>
              <a:rPr lang="en-US" sz="2800" dirty="0" smtClean="0"/>
              <a:t> Brief Historical Observation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The changing face of U.S. Catholicism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The Challenges of serving in a Culturally Diverse </a:t>
            </a:r>
            <a:r>
              <a:rPr lang="en-US" sz="2800" dirty="0" smtClean="0"/>
              <a:t>Church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How Does Cultural Diversity Impact Catholic </a:t>
            </a:r>
            <a:r>
              <a:rPr lang="en-US" sz="2800" dirty="0" smtClean="0"/>
              <a:t>Education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/>
              <a:t>Possibilities as We Educate in a Culturally Diverse Church</a:t>
            </a:r>
            <a:endParaRPr lang="en-US" sz="28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Our conversation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The Question of Diversity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375882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A question of identity: who are we as a </a:t>
            </a:r>
            <a:r>
              <a:rPr lang="en-US" sz="3600" i="1" dirty="0" smtClean="0"/>
              <a:t>community of faith, </a:t>
            </a:r>
            <a:r>
              <a:rPr lang="en-US" sz="3600" dirty="0" smtClean="0"/>
              <a:t>the Church</a:t>
            </a:r>
            <a:r>
              <a:rPr lang="en-US" sz="3600" i="1" dirty="0" smtClean="0"/>
              <a:t> </a:t>
            </a: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Recognizing our biases and oversights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Responding to the needs of the people we aim to serve in our immediate context: ethical question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Contending with diversity</a:t>
            </a:r>
          </a:p>
        </p:txBody>
      </p:sp>
    </p:spTree>
    <p:extLst>
      <p:ext uri="{BB962C8B-B14F-4D97-AF65-F5344CB8AC3E}">
        <p14:creationId xmlns:p14="http://schemas.microsoft.com/office/powerpoint/2010/main" val="22397109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 smtClean="0"/>
              <a:t>Awareness about cultural diversity demands a response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sz="44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sz="4400" dirty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 smtClean="0"/>
              <a:t>For us, this must be a response based on the best values of our Catholic tradition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69983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How Does Cultural Diversity Impact Catholic Education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1456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Variety of cultural experiences, including ethnicity, language, and national origin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Increasingly exposed to the pluralistic nature of our society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Negotiating identity in terms cultural and religious values (e.g., children from immigrant families)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Our Students</a:t>
            </a:r>
          </a:p>
        </p:txBody>
      </p:sp>
    </p:spTree>
    <p:extLst>
      <p:ext uri="{BB962C8B-B14F-4D97-AF65-F5344CB8AC3E}">
        <p14:creationId xmlns:p14="http://schemas.microsoft.com/office/powerpoint/2010/main" val="10499895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Awareness of the complexity of the student body –and their families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Hiring practices that reflect student diversity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200" dirty="0" smtClean="0"/>
              <a:t>Decision-making practices and allocation of resources that take diversity into consideration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Our Teachers and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322358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Do students see their cultural experience(s) reflected in the curriculum?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Does the curriculum raise consciousness about the diversity at the heart of the Church in the United States? --</a:t>
            </a:r>
            <a:r>
              <a:rPr lang="en-US" sz="2800" i="1" dirty="0" smtClean="0"/>
              <a:t>ecclesial dimension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Does the curriculum prepare students to build a society deeply shaped by cultural diversity --</a:t>
            </a:r>
            <a:r>
              <a:rPr lang="en-US" sz="2800" i="1" dirty="0" smtClean="0"/>
              <a:t>civic dimension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Our Curriculum</a:t>
            </a:r>
          </a:p>
        </p:txBody>
      </p:sp>
    </p:spTree>
    <p:extLst>
      <p:ext uri="{BB962C8B-B14F-4D97-AF65-F5344CB8AC3E}">
        <p14:creationId xmlns:p14="http://schemas.microsoft.com/office/powerpoint/2010/main" val="32235847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+mj-lt"/>
              <a:buAutoNum type="arabicPeriod"/>
              <a:defRPr/>
            </a:pPr>
            <a:endParaRPr lang="en-US" sz="2800" dirty="0" smtClean="0"/>
          </a:p>
          <a:p>
            <a:pPr algn="ctr">
              <a:buNone/>
            </a:pPr>
            <a:r>
              <a:rPr lang="en-US" sz="3200" i="1" dirty="0" smtClean="0"/>
              <a:t>	Intercultural competence</a:t>
            </a:r>
            <a:r>
              <a:rPr lang="en-US" sz="3200" dirty="0" smtClean="0"/>
              <a:t> is the capacity to communicate, relate and work across cultural boundaries.  It involves developing capacity in three areas: </a:t>
            </a:r>
            <a:r>
              <a:rPr lang="en-US" sz="3200" i="1" dirty="0" smtClean="0">
                <a:solidFill>
                  <a:srgbClr val="FF0000"/>
                </a:solidFill>
              </a:rPr>
              <a:t>knowledge</a:t>
            </a:r>
            <a:r>
              <a:rPr lang="en-US" sz="3200" dirty="0" smtClean="0"/>
              <a:t>, </a:t>
            </a:r>
            <a:r>
              <a:rPr lang="en-US" sz="3200" i="1" dirty="0" smtClean="0">
                <a:solidFill>
                  <a:srgbClr val="0070C0"/>
                </a:solidFill>
              </a:rPr>
              <a:t>skills</a:t>
            </a:r>
            <a:r>
              <a:rPr lang="en-US" sz="3200" dirty="0" smtClean="0"/>
              <a:t>, and </a:t>
            </a:r>
            <a:r>
              <a:rPr lang="en-US" sz="3200" i="1" dirty="0" smtClean="0">
                <a:solidFill>
                  <a:srgbClr val="00B050"/>
                </a:solidFill>
              </a:rPr>
              <a:t>attitudes</a:t>
            </a:r>
            <a:r>
              <a:rPr lang="en-US" sz="3200" i="1" dirty="0" smtClean="0"/>
              <a:t>.</a:t>
            </a:r>
            <a:endParaRPr lang="en-US" sz="3200" dirty="0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Intercultural Competence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07841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Possibilities as We Educate in a Culturally Diverse Church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4052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55% of the entire U.S. Catholic population under the age of 18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Different groups of Hispanic youth: immigrants, identity seekers, mainstream movers, at risk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Welcoming Hispanic children in our schools will have a positive effect in future leadership in Church and society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Focus on Hispanics?</a:t>
            </a:r>
          </a:p>
        </p:txBody>
      </p:sp>
    </p:spTree>
    <p:extLst>
      <p:ext uri="{BB962C8B-B14F-4D97-AF65-F5344CB8AC3E}">
        <p14:creationId xmlns:p14="http://schemas.microsoft.com/office/powerpoint/2010/main" val="29152942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36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36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400" dirty="0" smtClean="0"/>
              <a:t>Catholic schools are at the heart of the Church’s evangelizing mission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600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The Question of Mission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7492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Strengthen relationships with parishes, especially culturally diverse parishes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Develop initiatives to work with families of children from minority groups, especially immigrant parents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Establish pathways to ease the transition into Catholic schools: families, public schools, community organizations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Partnerships</a:t>
            </a:r>
          </a:p>
        </p:txBody>
      </p:sp>
    </p:spTree>
    <p:extLst>
      <p:ext uri="{BB962C8B-B14F-4D97-AF65-F5344CB8AC3E}">
        <p14:creationId xmlns:p14="http://schemas.microsoft.com/office/powerpoint/2010/main" val="22376533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The Catholic School Advantage initiative at the University of Notre Dame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Catholic education foundations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/>
              <a:t>Two-Way Immersion Network (TWIN) for Catholic Schools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Interesting Initiatives</a:t>
            </a:r>
          </a:p>
        </p:txBody>
      </p:sp>
    </p:spTree>
    <p:extLst>
      <p:ext uri="{BB962C8B-B14F-4D97-AF65-F5344CB8AC3E}">
        <p14:creationId xmlns:p14="http://schemas.microsoft.com/office/powerpoint/2010/main" val="32295490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3657600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3600" b="1" dirty="0" smtClean="0"/>
          </a:p>
          <a:p>
            <a:pPr algn="ctr">
              <a:buNone/>
              <a:defRPr/>
            </a:pPr>
            <a:r>
              <a:rPr lang="en-US" sz="4700" b="1" dirty="0" smtClean="0"/>
              <a:t>U.S. Catholicism is being deeply transformed by a new experience of cultural diversity. !Catholic schools cannot </a:t>
            </a:r>
            <a:r>
              <a:rPr lang="en-US" sz="4700" b="1" dirty="0"/>
              <a:t>afford to ignore this </a:t>
            </a:r>
            <a:r>
              <a:rPr lang="en-US" sz="4700" b="1" dirty="0" smtClean="0"/>
              <a:t>transformation! We must respond</a:t>
            </a:r>
            <a:endParaRPr lang="en-US" sz="4700" b="1" dirty="0"/>
          </a:p>
        </p:txBody>
      </p:sp>
    </p:spTree>
    <p:extLst>
      <p:ext uri="{BB962C8B-B14F-4D97-AF65-F5344CB8AC3E}">
        <p14:creationId xmlns:p14="http://schemas.microsoft.com/office/powerpoint/2010/main" val="27750304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534400" cy="5521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dirty="0" err="1" smtClean="0"/>
              <a:t>Hosffman</a:t>
            </a:r>
            <a:r>
              <a:rPr lang="en-US" dirty="0" smtClean="0"/>
              <a:t> </a:t>
            </a:r>
            <a:r>
              <a:rPr lang="en-US" dirty="0" err="1" smtClean="0"/>
              <a:t>Ospino</a:t>
            </a:r>
            <a:r>
              <a:rPr lang="en-US" dirty="0" smtClean="0"/>
              <a:t>, PhD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/>
              <a:t>Assistant Professor of Theology and Religious Education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/>
              <a:t>Faculty Director of Graduate Programs in Hispanic Ministry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/>
              <a:t>BOSTON COLLEGE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/>
              <a:t>School of Theology and Ministry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/>
              <a:t>ospinoho@bc.edu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200" dirty="0" smtClean="0"/>
              <a:t>617-552-0119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2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Visit Boston College’s STM website: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www.bc.edu/stm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3600" dirty="0"/>
              <a:t> “When you see </a:t>
            </a:r>
            <a:r>
              <a:rPr lang="en-US" sz="3600" dirty="0" smtClean="0"/>
              <a:t>a </a:t>
            </a:r>
            <a:r>
              <a:rPr lang="en-US" sz="3600" dirty="0"/>
              <a:t>cloud rising in the west you say immediately that it is going to rain—and so it does; </a:t>
            </a:r>
            <a:r>
              <a:rPr lang="en-US" sz="3600" dirty="0" smtClean="0"/>
              <a:t>and </a:t>
            </a:r>
            <a:r>
              <a:rPr lang="en-US" sz="3600" dirty="0"/>
              <a:t>when you notice that the wind is blowing from the south you say that it is going to be hot—and so it is</a:t>
            </a:r>
            <a:r>
              <a:rPr lang="en-US" sz="3600" dirty="0" smtClean="0"/>
              <a:t>.” </a:t>
            </a:r>
          </a:p>
          <a:p>
            <a:pPr marL="0" indent="0" algn="r">
              <a:lnSpc>
                <a:spcPct val="80000"/>
              </a:lnSpc>
              <a:buNone/>
              <a:defRPr/>
            </a:pPr>
            <a:r>
              <a:rPr lang="en-US" sz="2800" i="1" dirty="0" smtClean="0"/>
              <a:t>(Luke 12:54-55)</a:t>
            </a:r>
            <a:r>
              <a:rPr lang="en-US" sz="4400" i="1" dirty="0" smtClean="0"/>
              <a:t> </a:t>
            </a:r>
            <a:endParaRPr lang="en-US" sz="2000" i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 smtClean="0"/>
              <a:t>Reading the Signs of the Times</a:t>
            </a:r>
          </a:p>
        </p:txBody>
      </p:sp>
    </p:spTree>
    <p:extLst>
      <p:ext uri="{BB962C8B-B14F-4D97-AF65-F5344CB8AC3E}">
        <p14:creationId xmlns:p14="http://schemas.microsoft.com/office/powerpoint/2010/main" val="32654087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w2.google.com/mw-panoramio/photos/medium/34665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62000"/>
            <a:ext cx="7172101" cy="5379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2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wallcoo.net/nature/sz194-Grassland-and-Sky/images/green-grassland-under-sky-photo-0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010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8236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>A Brief Historical Observation</a:t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/>
            </a:r>
            <a:br>
              <a:rPr lang="en-US" sz="5400" dirty="0" smtClean="0"/>
            </a:b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41050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7338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Preservation of religious identity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Awareness of the importance of </a:t>
            </a:r>
            <a:r>
              <a:rPr lang="en-US" sz="3600" dirty="0"/>
              <a:t>e</a:t>
            </a:r>
            <a:r>
              <a:rPr lang="en-US" sz="3600" dirty="0" smtClean="0"/>
              <a:t>ducation for social mobility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36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3600" dirty="0" smtClean="0"/>
              <a:t>Prepare Catholics to respond to culture: American and Catholic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600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20843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00B050"/>
                </a:solidFill>
              </a:rPr>
              <a:t>Why did Catholics between the middle of the 19</a:t>
            </a:r>
            <a:r>
              <a:rPr lang="en-US" sz="360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3600" b="1" dirty="0" smtClean="0">
                <a:solidFill>
                  <a:srgbClr val="00B050"/>
                </a:solidFill>
              </a:rPr>
              <a:t> century to the middle of the 20</a:t>
            </a:r>
            <a:r>
              <a:rPr lang="en-US" sz="3600" b="1" baseline="30000" dirty="0" smtClean="0">
                <a:solidFill>
                  <a:srgbClr val="00B050"/>
                </a:solidFill>
              </a:rPr>
              <a:t>th</a:t>
            </a:r>
            <a:r>
              <a:rPr lang="en-US" sz="3600" b="1" dirty="0" smtClean="0">
                <a:solidFill>
                  <a:srgbClr val="00B050"/>
                </a:solidFill>
              </a:rPr>
              <a:t> century invest so much in Catholic Schools?</a:t>
            </a:r>
            <a:r>
              <a:rPr lang="en-US" b="1" dirty="0" smtClean="0">
                <a:solidFill>
                  <a:srgbClr val="00B050"/>
                </a:solidFill>
              </a:rPr>
              <a:t>	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0905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en-US" sz="3600" dirty="0" smtClean="0"/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en-US" sz="4800" dirty="0" smtClean="0"/>
              <a:t>Are these the same goals that drive the mission of Catholic schools in the United States today?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93787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7866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1772</TotalTime>
  <Words>929</Words>
  <Application>Microsoft Macintosh PowerPoint</Application>
  <PresentationFormat>On-screen Show (4:3)</PresentationFormat>
  <Paragraphs>157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Catholic Education at a Time of Cultural and Demographic Transitions: Challenges and Possibilities  Catholic School Leadership Team Initiative: Transcending the Challenges   Roche Center for Catholic Education- Boston College October 22, 2013  Hosffman Ospino, PhD</vt:lpstr>
      <vt:lpstr>Our conversation</vt:lpstr>
      <vt:lpstr>The Question of Mission </vt:lpstr>
      <vt:lpstr>Reading the Signs of the Times</vt:lpstr>
      <vt:lpstr>PowerPoint Presentation</vt:lpstr>
      <vt:lpstr>PowerPoint Presentation</vt:lpstr>
      <vt:lpstr> A Brief Historical Observation   </vt:lpstr>
      <vt:lpstr>Why did Catholics between the middle of the 19th century to the middle of the 20th century invest so much in Catholic Schools? </vt:lpstr>
      <vt:lpstr>PowerPoint Presentation</vt:lpstr>
      <vt:lpstr>PowerPoint Presentation</vt:lpstr>
      <vt:lpstr> The changing face of U.S. Catholicism   </vt:lpstr>
      <vt:lpstr>The changing face of U.S. Catholicism</vt:lpstr>
      <vt:lpstr>WHO are Catholics in the United States?</vt:lpstr>
      <vt:lpstr> </vt:lpstr>
      <vt:lpstr> The Challenges of Serving in a Culturally Diverse Church  </vt:lpstr>
      <vt:lpstr>Urgent questions –in general</vt:lpstr>
      <vt:lpstr>Urgent questions –in light of diversity in the Church</vt:lpstr>
      <vt:lpstr>PowerPoint Presentation</vt:lpstr>
      <vt:lpstr>PowerPoint Presentation</vt:lpstr>
      <vt:lpstr> The Question of Diversity  </vt:lpstr>
      <vt:lpstr>Contending with diversity</vt:lpstr>
      <vt:lpstr>PowerPoint Presentation</vt:lpstr>
      <vt:lpstr> How Does Cultural Diversity Impact Catholic Education  </vt:lpstr>
      <vt:lpstr>Our Students</vt:lpstr>
      <vt:lpstr>Our Teachers and Administrators</vt:lpstr>
      <vt:lpstr>Our Curriculum</vt:lpstr>
      <vt:lpstr>Intercultural Competence</vt:lpstr>
      <vt:lpstr> Possibilities as We Educate in a Culturally Diverse Church  </vt:lpstr>
      <vt:lpstr>Focus on Hispanics?</vt:lpstr>
      <vt:lpstr>Partnerships</vt:lpstr>
      <vt:lpstr>Interesting Initiatives</vt:lpstr>
      <vt:lpstr>PowerPoint Presentation</vt:lpstr>
      <vt:lpstr>PowerPoint Presentation</vt:lpstr>
    </vt:vector>
  </TitlesOfParts>
  <Company>St. Patrick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Cristianas sobre la Dignidad del Trabajo Humano  Doctrina Social de la Iglesia</dc:title>
  <dc:creator>Hosffman Ospino</dc:creator>
  <cp:lastModifiedBy>J D</cp:lastModifiedBy>
  <cp:revision>147</cp:revision>
  <dcterms:created xsi:type="dcterms:W3CDTF">2008-03-01T13:30:18Z</dcterms:created>
  <dcterms:modified xsi:type="dcterms:W3CDTF">2013-10-22T14:23:52Z</dcterms:modified>
</cp:coreProperties>
</file>