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09C5D31-5F2F-4404-9F3E-6366FDF2D5D2}">
  <a:tblStyle styleId="{709C5D31-5F2F-4404-9F3E-6366FDF2D5D2}"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910B2FA0-5396-45C5-8E73-1D7F1D5176E8}"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48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47207627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175" y="685800"/>
            <a:ext cx="609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Organization: calendaring; Digital Distraction; Freshman Transition; Claim Analysis/Research; CNN Article.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175" y="685800"/>
            <a:ext cx="609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175" y="685800"/>
            <a:ext cx="609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175" y="685800"/>
            <a:ext cx="609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175" y="685800"/>
            <a:ext cx="609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175" y="685800"/>
            <a:ext cx="609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175" y="685800"/>
            <a:ext cx="609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175" y="685800"/>
            <a:ext cx="609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175" y="685800"/>
            <a:ext cx="609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175" y="685800"/>
            <a:ext cx="609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175" y="685800"/>
            <a:ext cx="609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175" y="685800"/>
            <a:ext cx="609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372035" y="233279"/>
            <a:ext cx="8399999" cy="3330600"/>
          </a:xfrm>
          <a:prstGeom prst="roundRect">
            <a:avLst>
              <a:gd name="adj" fmla="val 3653"/>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a:off x="372035" y="3678300"/>
            <a:ext cx="8399999" cy="904800"/>
          </a:xfrm>
          <a:prstGeom prst="roundRect">
            <a:avLst>
              <a:gd name="adj" fmla="val 15243"/>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1" name="Shape 11"/>
          <p:cNvSpPr txBox="1">
            <a:spLocks noGrp="1"/>
          </p:cNvSpPr>
          <p:nvPr>
            <p:ph type="ctrTitle"/>
          </p:nvPr>
        </p:nvSpPr>
        <p:spPr>
          <a:xfrm>
            <a:off x="685800" y="473108"/>
            <a:ext cx="7772400" cy="2842199"/>
          </a:xfrm>
          <a:prstGeom prst="rect">
            <a:avLst/>
          </a:prstGeom>
        </p:spPr>
        <p:txBody>
          <a:bodyPr lIns="91425" tIns="91425" rIns="91425" bIns="91425" anchor="b"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2" name="Shape 12"/>
          <p:cNvSpPr txBox="1">
            <a:spLocks noGrp="1"/>
          </p:cNvSpPr>
          <p:nvPr>
            <p:ph type="subTitle" idx="1"/>
          </p:nvPr>
        </p:nvSpPr>
        <p:spPr>
          <a:xfrm>
            <a:off x="685800" y="3896921"/>
            <a:ext cx="7772400" cy="460800"/>
          </a:xfrm>
          <a:prstGeom prst="rect">
            <a:avLst/>
          </a:prstGeom>
        </p:spPr>
        <p:txBody>
          <a:bodyPr lIns="91425" tIns="91425" rIns="91425" bIns="91425" anchor="ctr" anchorCtr="0"/>
          <a:lstStyle>
            <a:lvl1pPr>
              <a:spcBef>
                <a:spcPts val="0"/>
              </a:spcBef>
              <a:buNone/>
              <a:defRPr/>
            </a:lvl1pPr>
            <a:lvl2pPr>
              <a:spcBef>
                <a:spcPts val="0"/>
              </a:spcBef>
              <a:buSzPct val="100000"/>
              <a:buNone/>
              <a:defRPr sz="3000"/>
            </a:lvl2pPr>
            <a:lvl3pPr>
              <a:spcBef>
                <a:spcPts val="0"/>
              </a:spcBef>
              <a:buSzPct val="100000"/>
              <a:buNone/>
              <a:defRPr sz="3000"/>
            </a:lvl3pPr>
            <a:lvl4pPr>
              <a:spcBef>
                <a:spcPts val="0"/>
              </a:spcBef>
              <a:buSzPct val="100000"/>
              <a:buNone/>
              <a:defRPr sz="3000"/>
            </a:lvl4pPr>
            <a:lvl5pPr>
              <a:spcBef>
                <a:spcPts val="0"/>
              </a:spcBef>
              <a:buSzPct val="100000"/>
              <a:buNone/>
              <a:defRPr sz="3000"/>
            </a:lvl5pPr>
            <a:lvl6pPr>
              <a:spcBef>
                <a:spcPts val="0"/>
              </a:spcBef>
              <a:buSzPct val="100000"/>
              <a:buNone/>
              <a:defRPr sz="3000"/>
            </a:lvl6pPr>
            <a:lvl7pPr>
              <a:spcBef>
                <a:spcPts val="0"/>
              </a:spcBef>
              <a:buSzPct val="100000"/>
              <a:buNone/>
              <a:defRPr sz="3000"/>
            </a:lvl7pPr>
            <a:lvl8pPr>
              <a:spcBef>
                <a:spcPts val="0"/>
              </a:spcBef>
              <a:buSzPct val="100000"/>
              <a:buNone/>
              <a:defRPr sz="3000"/>
            </a:lvl8pPr>
            <a:lvl9pPr>
              <a:spcBef>
                <a:spcPts val="0"/>
              </a:spcBef>
              <a:buSzPct val="100000"/>
              <a:buNone/>
              <a:defRPr sz="3000"/>
            </a:lvl9pPr>
          </a:lstStyle>
          <a:p>
            <a:endParaRPr/>
          </a:p>
        </p:txBody>
      </p:sp>
      <p:sp>
        <p:nvSpPr>
          <p:cNvPr id="13" name="Shape 13"/>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p:nvPr/>
        </p:nvSpPr>
        <p:spPr>
          <a:xfrm>
            <a:off x="372035" y="1163170"/>
            <a:ext cx="8399999" cy="3877800"/>
          </a:xfrm>
          <a:prstGeom prst="roundRect">
            <a:avLst>
              <a:gd name="adj" fmla="val 297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6" name="Shape 16"/>
          <p:cNvSpPr/>
          <p:nvPr/>
        </p:nvSpPr>
        <p:spPr>
          <a:xfrm rot="10800000" flipH="1">
            <a:off x="372035" y="59"/>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17" name="Shape 17"/>
          <p:cNvSpPr txBox="1">
            <a:spLocks noGrp="1"/>
          </p:cNvSpPr>
          <p:nvPr>
            <p:ph type="title"/>
          </p:nvPr>
        </p:nvSpPr>
        <p:spPr>
          <a:xfrm>
            <a:off x="457200" y="139527"/>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p:nvPr/>
        </p:nvSpPr>
        <p:spPr>
          <a:xfrm>
            <a:off x="372035" y="1163170"/>
            <a:ext cx="4114800" cy="3877800"/>
          </a:xfrm>
          <a:prstGeom prst="roundRect">
            <a:avLst>
              <a:gd name="adj" fmla="val 3784"/>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22" name="Shape 22"/>
          <p:cNvSpPr/>
          <p:nvPr/>
        </p:nvSpPr>
        <p:spPr>
          <a:xfrm rot="10800000" flipH="1">
            <a:off x="372035" y="59"/>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23" name="Shape 23"/>
          <p:cNvSpPr txBox="1">
            <a:spLocks noGrp="1"/>
          </p:cNvSpPr>
          <p:nvPr>
            <p:ph type="title"/>
          </p:nvPr>
        </p:nvSpPr>
        <p:spPr>
          <a:xfrm>
            <a:off x="457200" y="139527"/>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200150"/>
            <a:ext cx="3925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p:nvPr/>
        </p:nvSpPr>
        <p:spPr>
          <a:xfrm>
            <a:off x="4657164" y="1163170"/>
            <a:ext cx="4114800" cy="3877800"/>
          </a:xfrm>
          <a:prstGeom prst="roundRect">
            <a:avLst>
              <a:gd name="adj" fmla="val 3784"/>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body" idx="2"/>
          </p:nvPr>
        </p:nvSpPr>
        <p:spPr>
          <a:xfrm>
            <a:off x="4761353" y="1200150"/>
            <a:ext cx="3925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a:off x="372035" y="1163170"/>
            <a:ext cx="8399999" cy="3877800"/>
          </a:xfrm>
          <a:prstGeom prst="roundRect">
            <a:avLst>
              <a:gd name="adj" fmla="val 297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30" name="Shape 30"/>
          <p:cNvSpPr/>
          <p:nvPr/>
        </p:nvSpPr>
        <p:spPr>
          <a:xfrm rot="10800000" flipH="1">
            <a:off x="372035" y="59"/>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31" name="Shape 31"/>
          <p:cNvSpPr txBox="1">
            <a:spLocks noGrp="1"/>
          </p:cNvSpPr>
          <p:nvPr>
            <p:ph type="title"/>
          </p:nvPr>
        </p:nvSpPr>
        <p:spPr>
          <a:xfrm>
            <a:off x="457200" y="139527"/>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2" name="Shape 32"/>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372035" y="4276652"/>
            <a:ext cx="8399999" cy="649199"/>
          </a:xfrm>
          <a:prstGeom prst="rect">
            <a:avLst/>
          </a:prstGeom>
        </p:spPr>
        <p:txBody>
          <a:bodyPr lIns="91425" tIns="91425" rIns="91425" bIns="91425" anchor="t" anchorCtr="0"/>
          <a:lstStyle>
            <a:lvl1pPr>
              <a:spcBef>
                <a:spcPts val="0"/>
              </a:spcBef>
              <a:buClr>
                <a:schemeClr val="lt1"/>
              </a:buClr>
              <a:buSzPct val="100000"/>
              <a:buNone/>
              <a:defRPr sz="2400" b="1">
                <a:solidFill>
                  <a:schemeClr val="lt1"/>
                </a:solidFill>
              </a:defRPr>
            </a:lvl1pPr>
          </a:lstStyle>
          <a:p>
            <a:endParaRPr/>
          </a:p>
        </p:txBody>
      </p:sp>
      <p:sp>
        <p:nvSpPr>
          <p:cNvPr id="35" name="Shape 35"/>
          <p:cNvSpPr/>
          <p:nvPr/>
        </p:nvSpPr>
        <p:spPr>
          <a:xfrm>
            <a:off x="372035" y="233279"/>
            <a:ext cx="8399999" cy="3868499"/>
          </a:xfrm>
          <a:prstGeom prst="roundRect">
            <a:avLst>
              <a:gd name="adj" fmla="val 2776"/>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36" name="Shape 36"/>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7"/>
        <p:cNvGrpSpPr/>
        <p:nvPr/>
      </p:nvGrpSpPr>
      <p:grpSpPr>
        <a:xfrm>
          <a:off x="0" y="0"/>
          <a:ext cx="0" cy="0"/>
          <a:chOff x="0" y="0"/>
          <a:chExt cx="0" cy="0"/>
        </a:xfrm>
      </p:grpSpPr>
      <p:sp>
        <p:nvSpPr>
          <p:cNvPr id="38" name="Shape 38"/>
          <p:cNvSpPr/>
          <p:nvPr/>
        </p:nvSpPr>
        <p:spPr>
          <a:xfrm>
            <a:off x="372035" y="235584"/>
            <a:ext cx="8399999" cy="4672199"/>
          </a:xfrm>
          <a:prstGeom prst="roundRect">
            <a:avLst>
              <a:gd name="adj" fmla="val 2255"/>
            </a:avLst>
          </a:prstGeom>
          <a:solidFill>
            <a:srgbClr val="FFFFFF"/>
          </a:solidFill>
          <a:ln>
            <a:noFill/>
          </a:ln>
        </p:spPr>
        <p:txBody>
          <a:bodyPr lIns="91425" tIns="45700" rIns="91425" bIns="45700" anchor="ctr" anchorCtr="0">
            <a:noAutofit/>
          </a:bodyPr>
          <a:lstStyle/>
          <a:p>
            <a:pPr>
              <a:spcBef>
                <a:spcPts val="0"/>
              </a:spcBef>
              <a:buNone/>
            </a:pPr>
            <a:endParaRPr/>
          </a:p>
        </p:txBody>
      </p:sp>
      <p:sp>
        <p:nvSpPr>
          <p:cNvPr id="39" name="Shape 39"/>
          <p:cNvSpPr txBox="1">
            <a:spLocks noGrp="1"/>
          </p:cNvSpPr>
          <p:nvPr>
            <p:ph type="sldNum" idx="12"/>
          </p:nvPr>
        </p:nvSpPr>
        <p:spPr>
          <a:xfrm>
            <a:off x="8607464" y="4749873"/>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lstStyle>
            <a:lvl1pPr>
              <a:spcBef>
                <a:spcPts val="0"/>
              </a:spcBef>
              <a:buClr>
                <a:schemeClr val="dk2"/>
              </a:buClr>
              <a:buSzPct val="100000"/>
              <a:buNone/>
              <a:defRPr sz="3600" b="1">
                <a:solidFill>
                  <a:schemeClr val="dk2"/>
                </a:solidFill>
              </a:defRPr>
            </a:lvl1pPr>
            <a:lvl2pPr>
              <a:spcBef>
                <a:spcPts val="0"/>
              </a:spcBef>
              <a:buClr>
                <a:schemeClr val="dk2"/>
              </a:buClr>
              <a:buSzPct val="100000"/>
              <a:buNone/>
              <a:defRPr sz="3600" b="1">
                <a:solidFill>
                  <a:schemeClr val="dk2"/>
                </a:solidFill>
              </a:defRPr>
            </a:lvl2pPr>
            <a:lvl3pPr>
              <a:spcBef>
                <a:spcPts val="0"/>
              </a:spcBef>
              <a:buClr>
                <a:schemeClr val="dk2"/>
              </a:buClr>
              <a:buSzPct val="100000"/>
              <a:buNone/>
              <a:defRPr sz="3600" b="1">
                <a:solidFill>
                  <a:schemeClr val="dk2"/>
                </a:solidFill>
              </a:defRPr>
            </a:lvl3pPr>
            <a:lvl4pPr>
              <a:spcBef>
                <a:spcPts val="0"/>
              </a:spcBef>
              <a:buClr>
                <a:schemeClr val="dk2"/>
              </a:buClr>
              <a:buSzPct val="100000"/>
              <a:buNone/>
              <a:defRPr sz="3600" b="1">
                <a:solidFill>
                  <a:schemeClr val="dk2"/>
                </a:solidFill>
              </a:defRPr>
            </a:lvl4pPr>
            <a:lvl5pPr>
              <a:spcBef>
                <a:spcPts val="0"/>
              </a:spcBef>
              <a:buClr>
                <a:schemeClr val="dk2"/>
              </a:buClr>
              <a:buSzPct val="100000"/>
              <a:buNone/>
              <a:defRPr sz="3600" b="1">
                <a:solidFill>
                  <a:schemeClr val="dk2"/>
                </a:solidFill>
              </a:defRPr>
            </a:lvl5pPr>
            <a:lvl6pPr>
              <a:spcBef>
                <a:spcPts val="0"/>
              </a:spcBef>
              <a:buClr>
                <a:schemeClr val="dk2"/>
              </a:buClr>
              <a:buSzPct val="100000"/>
              <a:buNone/>
              <a:defRPr sz="3600" b="1">
                <a:solidFill>
                  <a:schemeClr val="dk2"/>
                </a:solidFill>
              </a:defRPr>
            </a:lvl6pPr>
            <a:lvl7pPr>
              <a:spcBef>
                <a:spcPts val="0"/>
              </a:spcBef>
              <a:buClr>
                <a:schemeClr val="dk2"/>
              </a:buClr>
              <a:buSzPct val="100000"/>
              <a:buNone/>
              <a:defRPr sz="3600" b="1">
                <a:solidFill>
                  <a:schemeClr val="dk2"/>
                </a:solidFill>
              </a:defRPr>
            </a:lvl7pPr>
            <a:lvl8pPr>
              <a:spcBef>
                <a:spcPts val="0"/>
              </a:spcBef>
              <a:buClr>
                <a:schemeClr val="dk2"/>
              </a:buClr>
              <a:buSzPct val="100000"/>
              <a:buNone/>
              <a:defRPr sz="3600" b="1">
                <a:solidFill>
                  <a:schemeClr val="dk2"/>
                </a:solidFill>
              </a:defRPr>
            </a:lvl8pPr>
            <a:lvl9pPr>
              <a:spcBef>
                <a:spcPts val="0"/>
              </a:spcBef>
              <a:buClr>
                <a:schemeClr val="dk2"/>
              </a:buClr>
              <a:buSzPct val="100000"/>
              <a:buNone/>
              <a:defRPr sz="3600" b="1">
                <a:solidFill>
                  <a:schemeClr val="dk2"/>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607464" y="4749873"/>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lt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com/v/cWkQq5qmdmc" TargetMode="External"/><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todaysmeet.com/csc-digci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geekreflection.blogspot.com/2012/01/flipclass-diary-form-follows-function.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fzEVWvb-_jE&amp;feature=youtu.be" TargetMode="External"/><Relationship Id="rId4" Type="http://schemas.openxmlformats.org/officeDocument/2006/relationships/hyperlink" Target="http://youtube.com/v/fzEVWvb-_jE" TargetMode="External"/><Relationship Id="rId5" Type="http://schemas.openxmlformats.org/officeDocument/2006/relationships/image" Target="../media/image19.jp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geekreflection.blogspot.com/2012/05/teaching-noncontroversy-part-iii.html" TargetMode="External"/><Relationship Id="rId4" Type="http://schemas.openxmlformats.org/officeDocument/2006/relationships/hyperlink" Target="http://geekreflection.blogspot.com/2012/02/tweeting-about-lord-of-flies-social.html"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thenewsliteracyproject.org/resource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hyperlink" Target="http://geekreflection.blogspot.com" TargetMode="External"/><Relationship Id="rId4" Type="http://schemas.openxmlformats.org/officeDocument/2006/relationships/hyperlink" Target="http://40ishoraclereflections.blogspot.com" TargetMode="External"/><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hyperlink" Target="http://blog.reyjunco.com/students-spend-a-lot-of-time-facebooking-searching-and-texting" TargetMode="Externa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685800" y="473108"/>
            <a:ext cx="7772400" cy="2842199"/>
          </a:xfrm>
          <a:prstGeom prst="rect">
            <a:avLst/>
          </a:prstGeom>
        </p:spPr>
        <p:txBody>
          <a:bodyPr lIns="91425" tIns="91425" rIns="91425" bIns="91425" anchor="b" anchorCtr="0">
            <a:noAutofit/>
          </a:bodyPr>
          <a:lstStyle/>
          <a:p>
            <a:pPr rtl="0">
              <a:spcBef>
                <a:spcPts val="0"/>
              </a:spcBef>
              <a:buNone/>
            </a:pPr>
            <a:r>
              <a:rPr lang="en" sz="4800"/>
              <a:t>Making it about Mission:</a:t>
            </a:r>
          </a:p>
          <a:p>
            <a:pPr>
              <a:spcBef>
                <a:spcPts val="0"/>
              </a:spcBef>
              <a:buNone/>
            </a:pPr>
            <a:r>
              <a:rPr lang="en" sz="4800"/>
              <a:t>Forming Digital Citizens</a:t>
            </a:r>
          </a:p>
        </p:txBody>
      </p:sp>
      <p:sp>
        <p:nvSpPr>
          <p:cNvPr id="42" name="Shape 42"/>
          <p:cNvSpPr txBox="1">
            <a:spLocks noGrp="1"/>
          </p:cNvSpPr>
          <p:nvPr>
            <p:ph type="subTitle" idx="1"/>
          </p:nvPr>
        </p:nvSpPr>
        <p:spPr>
          <a:xfrm>
            <a:off x="685800" y="3896921"/>
            <a:ext cx="7772400" cy="460800"/>
          </a:xfrm>
          <a:prstGeom prst="rect">
            <a:avLst/>
          </a:prstGeom>
        </p:spPr>
        <p:txBody>
          <a:bodyPr lIns="91425" tIns="91425" rIns="91425" bIns="91425" anchor="ctr" anchorCtr="0">
            <a:noAutofit/>
          </a:bodyPr>
          <a:lstStyle/>
          <a:p>
            <a:pPr rtl="0">
              <a:spcBef>
                <a:spcPts val="0"/>
              </a:spcBef>
              <a:buNone/>
            </a:pPr>
            <a:r>
              <a:rPr lang="en"/>
              <a:t>Catholic Schools in the Cloud</a:t>
            </a:r>
          </a:p>
          <a:p>
            <a:pPr marL="457200" lvl="0" indent="-419100">
              <a:spcBef>
                <a:spcPts val="0"/>
              </a:spcBef>
              <a:buClr>
                <a:schemeClr val="dk1"/>
              </a:buClr>
              <a:buSzPct val="100000"/>
              <a:buFont typeface="Arial"/>
              <a:buChar char="-"/>
            </a:pPr>
            <a:r>
              <a:rPr lang="en"/>
              <a:t>JD Ferries-Rowe, A Geek from Indy</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Digital Generation: Social</a:t>
            </a:r>
          </a:p>
        </p:txBody>
      </p:sp>
      <p:sp>
        <p:nvSpPr>
          <p:cNvPr id="103" name="Shape 103"/>
          <p:cNvSpPr txBox="1">
            <a:spLocks noGrp="1"/>
          </p:cNvSpPr>
          <p:nvPr>
            <p:ph type="body" idx="1"/>
          </p:nvPr>
        </p:nvSpPr>
        <p:spPr>
          <a:xfrm>
            <a:off x="457200" y="1200150"/>
            <a:ext cx="4083599" cy="3725699"/>
          </a:xfrm>
          <a:prstGeom prst="rect">
            <a:avLst/>
          </a:prstGeom>
        </p:spPr>
        <p:txBody>
          <a:bodyPr lIns="91425" tIns="91425" rIns="91425" bIns="91425" anchor="t" anchorCtr="0">
            <a:noAutofit/>
          </a:bodyPr>
          <a:lstStyle/>
          <a:p>
            <a:pPr rtl="0">
              <a:spcBef>
                <a:spcPts val="0"/>
              </a:spcBef>
              <a:buNone/>
            </a:pPr>
            <a:r>
              <a:rPr lang="en"/>
              <a:t>Facebook (slow grwth)</a:t>
            </a:r>
          </a:p>
          <a:p>
            <a:pPr rtl="0">
              <a:spcBef>
                <a:spcPts val="0"/>
              </a:spcBef>
              <a:buNone/>
            </a:pPr>
            <a:r>
              <a:rPr lang="en"/>
              <a:t>Youtube</a:t>
            </a:r>
          </a:p>
          <a:p>
            <a:pPr rtl="0">
              <a:spcBef>
                <a:spcPts val="0"/>
              </a:spcBef>
              <a:buNone/>
            </a:pPr>
            <a:r>
              <a:rPr lang="en"/>
              <a:t>Twitter (fast growth)</a:t>
            </a:r>
          </a:p>
          <a:p>
            <a:pPr rtl="0">
              <a:spcBef>
                <a:spcPts val="0"/>
              </a:spcBef>
              <a:buNone/>
            </a:pPr>
            <a:r>
              <a:rPr lang="en"/>
              <a:t>Google +</a:t>
            </a:r>
          </a:p>
          <a:p>
            <a:pPr>
              <a:spcBef>
                <a:spcPts val="0"/>
              </a:spcBef>
              <a:buNone/>
            </a:pPr>
            <a:r>
              <a:rPr lang="en"/>
              <a:t>What’s App (Grp Msg)</a:t>
            </a:r>
          </a:p>
        </p:txBody>
      </p:sp>
      <p:sp>
        <p:nvSpPr>
          <p:cNvPr id="104" name="Shape 104"/>
          <p:cNvSpPr txBox="1">
            <a:spLocks noGrp="1"/>
          </p:cNvSpPr>
          <p:nvPr>
            <p:ph type="body" idx="2"/>
          </p:nvPr>
        </p:nvSpPr>
        <p:spPr>
          <a:xfrm>
            <a:off x="4761353" y="1200150"/>
            <a:ext cx="3925500" cy="3725699"/>
          </a:xfrm>
          <a:prstGeom prst="rect">
            <a:avLst/>
          </a:prstGeom>
        </p:spPr>
        <p:txBody>
          <a:bodyPr lIns="91425" tIns="91425" rIns="91425" bIns="91425" anchor="t" anchorCtr="0">
            <a:noAutofit/>
          </a:bodyPr>
          <a:lstStyle/>
          <a:p>
            <a:pPr rtl="0">
              <a:spcBef>
                <a:spcPts val="0"/>
              </a:spcBef>
              <a:buNone/>
            </a:pPr>
            <a:r>
              <a:rPr lang="en"/>
              <a:t>Instagram</a:t>
            </a:r>
          </a:p>
          <a:p>
            <a:pPr rtl="0">
              <a:spcBef>
                <a:spcPts val="0"/>
              </a:spcBef>
              <a:buNone/>
            </a:pPr>
            <a:r>
              <a:rPr lang="en"/>
              <a:t>KiK (Middle School)</a:t>
            </a:r>
          </a:p>
          <a:p>
            <a:pPr rtl="0">
              <a:spcBef>
                <a:spcPts val="0"/>
              </a:spcBef>
              <a:buNone/>
            </a:pPr>
            <a:r>
              <a:rPr lang="en"/>
              <a:t>GroupMe (Grp Msg)</a:t>
            </a:r>
          </a:p>
          <a:p>
            <a:pPr rtl="0">
              <a:spcBef>
                <a:spcPts val="0"/>
              </a:spcBef>
              <a:buNone/>
            </a:pPr>
            <a:r>
              <a:rPr lang="en"/>
              <a:t>Xbox and Playstation</a:t>
            </a:r>
          </a:p>
          <a:p>
            <a:pPr>
              <a:spcBef>
                <a:spcPts val="0"/>
              </a:spcBef>
              <a:buNone/>
            </a:pPr>
            <a:endParaRPr/>
          </a:p>
        </p:txBody>
      </p:sp>
      <p:pic>
        <p:nvPicPr>
          <p:cNvPr id="105" name="Shape 105"/>
          <p:cNvPicPr preferRelativeResize="0"/>
          <p:nvPr/>
        </p:nvPicPr>
        <p:blipFill>
          <a:blip r:embed="rId3">
            <a:alphaModFix/>
          </a:blip>
          <a:stretch>
            <a:fillRect/>
          </a:stretch>
        </p:blipFill>
        <p:spPr>
          <a:xfrm>
            <a:off x="457200" y="4100695"/>
            <a:ext cx="3925500" cy="899379"/>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Digital Generation: Sharing</a:t>
            </a:r>
          </a:p>
        </p:txBody>
      </p:sp>
      <p:sp>
        <p:nvSpPr>
          <p:cNvPr id="111" name="Shape 11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Social Media Users</a:t>
            </a:r>
          </a:p>
          <a:p>
            <a:pPr>
              <a:spcBef>
                <a:spcPts val="0"/>
              </a:spcBef>
              <a:buNone/>
            </a:pPr>
            <a:endParaRPr/>
          </a:p>
        </p:txBody>
      </p:sp>
      <p:graphicFrame>
        <p:nvGraphicFramePr>
          <p:cNvPr id="112" name="Shape 112"/>
          <p:cNvGraphicFramePr/>
          <p:nvPr/>
        </p:nvGraphicFramePr>
        <p:xfrm>
          <a:off x="952500" y="1987809"/>
          <a:ext cx="7239000" cy="2612425"/>
        </p:xfrm>
        <a:graphic>
          <a:graphicData uri="http://schemas.openxmlformats.org/drawingml/2006/table">
            <a:tbl>
              <a:tblPr>
                <a:noFill/>
                <a:tableStyleId>{709C5D31-5F2F-4404-9F3E-6366FDF2D5D2}</a:tableStyleId>
              </a:tblPr>
              <a:tblGrid>
                <a:gridCol w="2413000"/>
                <a:gridCol w="2413000"/>
                <a:gridCol w="2413000"/>
              </a:tblGrid>
              <a:tr h="526525">
                <a:tc>
                  <a:txBody>
                    <a:bodyPr/>
                    <a:lstStyle/>
                    <a:p>
                      <a:pPr rtl="0">
                        <a:spcBef>
                          <a:spcPts val="0"/>
                        </a:spcBef>
                        <a:buNone/>
                      </a:pPr>
                      <a:endParaRPr sz="1800"/>
                    </a:p>
                  </a:txBody>
                  <a:tcPr marL="91425" marR="91425" marT="91425" marB="91425"/>
                </a:tc>
                <a:tc>
                  <a:txBody>
                    <a:bodyPr/>
                    <a:lstStyle/>
                    <a:p>
                      <a:pPr>
                        <a:spcBef>
                          <a:spcPts val="0"/>
                        </a:spcBef>
                        <a:buNone/>
                      </a:pPr>
                      <a:r>
                        <a:rPr lang="en" sz="1800"/>
                        <a:t>Older Teens</a:t>
                      </a:r>
                    </a:p>
                  </a:txBody>
                  <a:tcPr marL="91425" marR="91425" marT="91425" marB="91425"/>
                </a:tc>
                <a:tc>
                  <a:txBody>
                    <a:bodyPr/>
                    <a:lstStyle/>
                    <a:p>
                      <a:pPr>
                        <a:spcBef>
                          <a:spcPts val="0"/>
                        </a:spcBef>
                        <a:buNone/>
                      </a:pPr>
                      <a:r>
                        <a:rPr lang="en" sz="1800"/>
                        <a:t>Younger Teens</a:t>
                      </a:r>
                    </a:p>
                  </a:txBody>
                  <a:tcPr marL="91425" marR="91425" marT="91425" marB="91425"/>
                </a:tc>
              </a:tr>
              <a:tr h="521475">
                <a:tc>
                  <a:txBody>
                    <a:bodyPr/>
                    <a:lstStyle/>
                    <a:p>
                      <a:pPr lvl="0" rtl="0">
                        <a:spcBef>
                          <a:spcPts val="0"/>
                        </a:spcBef>
                        <a:buNone/>
                      </a:pPr>
                      <a:r>
                        <a:rPr lang="en" sz="1800"/>
                        <a:t>Selfie</a:t>
                      </a:r>
                    </a:p>
                  </a:txBody>
                  <a:tcPr marL="91425" marR="91425" marT="91425" marB="91425"/>
                </a:tc>
                <a:tc>
                  <a:txBody>
                    <a:bodyPr/>
                    <a:lstStyle/>
                    <a:p>
                      <a:pPr algn="ctr">
                        <a:spcBef>
                          <a:spcPts val="0"/>
                        </a:spcBef>
                        <a:buNone/>
                      </a:pPr>
                      <a:r>
                        <a:rPr lang="en" sz="1800"/>
                        <a:t>94%</a:t>
                      </a:r>
                    </a:p>
                  </a:txBody>
                  <a:tcPr marL="91425" marR="91425" marT="91425" marB="91425"/>
                </a:tc>
                <a:tc>
                  <a:txBody>
                    <a:bodyPr/>
                    <a:lstStyle/>
                    <a:p>
                      <a:pPr algn="ctr">
                        <a:spcBef>
                          <a:spcPts val="0"/>
                        </a:spcBef>
                        <a:buNone/>
                      </a:pPr>
                      <a:r>
                        <a:rPr lang="en" sz="1800"/>
                        <a:t>82%</a:t>
                      </a:r>
                    </a:p>
                  </a:txBody>
                  <a:tcPr marL="91425" marR="91425" marT="91425" marB="91425"/>
                </a:tc>
              </a:tr>
              <a:tr h="521475">
                <a:tc>
                  <a:txBody>
                    <a:bodyPr/>
                    <a:lstStyle/>
                    <a:p>
                      <a:pPr lvl="0" rtl="0">
                        <a:spcBef>
                          <a:spcPts val="0"/>
                        </a:spcBef>
                        <a:buNone/>
                      </a:pPr>
                      <a:r>
                        <a:rPr lang="en" sz="1800"/>
                        <a:t>School Name</a:t>
                      </a:r>
                    </a:p>
                  </a:txBody>
                  <a:tcPr marL="91425" marR="91425" marT="91425" marB="91425"/>
                </a:tc>
                <a:tc>
                  <a:txBody>
                    <a:bodyPr/>
                    <a:lstStyle/>
                    <a:p>
                      <a:pPr algn="ctr">
                        <a:spcBef>
                          <a:spcPts val="0"/>
                        </a:spcBef>
                        <a:buNone/>
                      </a:pPr>
                      <a:r>
                        <a:rPr lang="en" sz="1800"/>
                        <a:t>76%</a:t>
                      </a:r>
                    </a:p>
                  </a:txBody>
                  <a:tcPr marL="91425" marR="91425" marT="91425" marB="91425"/>
                </a:tc>
                <a:tc>
                  <a:txBody>
                    <a:bodyPr/>
                    <a:lstStyle/>
                    <a:p>
                      <a:pPr algn="ctr">
                        <a:spcBef>
                          <a:spcPts val="0"/>
                        </a:spcBef>
                        <a:buNone/>
                      </a:pPr>
                      <a:r>
                        <a:rPr lang="en" sz="1800"/>
                        <a:t>56%</a:t>
                      </a:r>
                    </a:p>
                  </a:txBody>
                  <a:tcPr marL="91425" marR="91425" marT="91425" marB="91425"/>
                </a:tc>
              </a:tr>
              <a:tr h="521475">
                <a:tc>
                  <a:txBody>
                    <a:bodyPr/>
                    <a:lstStyle/>
                    <a:p>
                      <a:pPr lvl="0" rtl="0">
                        <a:spcBef>
                          <a:spcPts val="0"/>
                        </a:spcBef>
                        <a:buNone/>
                      </a:pPr>
                      <a:r>
                        <a:rPr lang="en" sz="1800"/>
                        <a:t>Relationship Status</a:t>
                      </a:r>
                    </a:p>
                  </a:txBody>
                  <a:tcPr marL="91425" marR="91425" marT="91425" marB="91425"/>
                </a:tc>
                <a:tc>
                  <a:txBody>
                    <a:bodyPr/>
                    <a:lstStyle/>
                    <a:p>
                      <a:pPr algn="ctr">
                        <a:spcBef>
                          <a:spcPts val="0"/>
                        </a:spcBef>
                        <a:buNone/>
                      </a:pPr>
                      <a:r>
                        <a:rPr lang="en" sz="1800"/>
                        <a:t>66%</a:t>
                      </a:r>
                    </a:p>
                  </a:txBody>
                  <a:tcPr marL="91425" marR="91425" marT="91425" marB="91425"/>
                </a:tc>
                <a:tc>
                  <a:txBody>
                    <a:bodyPr/>
                    <a:lstStyle/>
                    <a:p>
                      <a:pPr algn="ctr">
                        <a:spcBef>
                          <a:spcPts val="0"/>
                        </a:spcBef>
                        <a:buNone/>
                      </a:pPr>
                      <a:r>
                        <a:rPr lang="en" sz="1800"/>
                        <a:t>50%</a:t>
                      </a:r>
                    </a:p>
                  </a:txBody>
                  <a:tcPr marL="91425" marR="91425" marT="91425" marB="91425"/>
                </a:tc>
              </a:tr>
              <a:tr h="521475">
                <a:tc>
                  <a:txBody>
                    <a:bodyPr/>
                    <a:lstStyle/>
                    <a:p>
                      <a:pPr>
                        <a:spcBef>
                          <a:spcPts val="0"/>
                        </a:spcBef>
                        <a:buNone/>
                      </a:pPr>
                      <a:r>
                        <a:rPr lang="en" sz="1800"/>
                        <a:t>Cell Number</a:t>
                      </a:r>
                    </a:p>
                  </a:txBody>
                  <a:tcPr marL="91425" marR="91425" marT="91425" marB="91425"/>
                </a:tc>
                <a:tc>
                  <a:txBody>
                    <a:bodyPr/>
                    <a:lstStyle/>
                    <a:p>
                      <a:pPr algn="ctr">
                        <a:spcBef>
                          <a:spcPts val="0"/>
                        </a:spcBef>
                        <a:buNone/>
                      </a:pPr>
                      <a:r>
                        <a:rPr lang="en" sz="1800"/>
                        <a:t>23%</a:t>
                      </a:r>
                    </a:p>
                  </a:txBody>
                  <a:tcPr marL="91425" marR="91425" marT="91425" marB="91425"/>
                </a:tc>
                <a:tc>
                  <a:txBody>
                    <a:bodyPr/>
                    <a:lstStyle/>
                    <a:p>
                      <a:pPr algn="ctr">
                        <a:spcBef>
                          <a:spcPts val="0"/>
                        </a:spcBef>
                        <a:buNone/>
                      </a:pPr>
                      <a:r>
                        <a:rPr lang="en" sz="1800"/>
                        <a:t>11%</a:t>
                      </a:r>
                    </a:p>
                  </a:txBody>
                  <a:tcPr marL="91425" marR="91425" marT="91425" marB="91425"/>
                </a:tc>
              </a:tr>
            </a:tbl>
          </a:graphicData>
        </a:graphic>
      </p:graphicFrame>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901781" y="76210"/>
            <a:ext cx="7457136" cy="4989826"/>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Digital Generation: Cautious?</a:t>
            </a:r>
          </a:p>
        </p:txBody>
      </p:sp>
      <p:sp>
        <p:nvSpPr>
          <p:cNvPr id="123" name="Shape 12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8% have posted something that got them in trouble with school or family</a:t>
            </a:r>
          </a:p>
          <a:p>
            <a:pPr rtl="0">
              <a:spcBef>
                <a:spcPts val="0"/>
              </a:spcBef>
              <a:buNone/>
            </a:pPr>
            <a:endParaRPr/>
          </a:p>
          <a:p>
            <a:pPr>
              <a:spcBef>
                <a:spcPts val="0"/>
              </a:spcBef>
              <a:buNone/>
            </a:pPr>
            <a:r>
              <a:rPr lang="en"/>
              <a:t>57% have refrained from posting something due to reputation concerns</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Digital Generation: Lord of the Flies</a:t>
            </a:r>
          </a:p>
        </p:txBody>
      </p:sp>
      <p:sp>
        <p:nvSpPr>
          <p:cNvPr id="129" name="Shape 12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30" name="Shape 130"/>
          <p:cNvPicPr preferRelativeResize="0"/>
          <p:nvPr/>
        </p:nvPicPr>
        <p:blipFill>
          <a:blip r:embed="rId3">
            <a:alphaModFix/>
          </a:blip>
          <a:stretch>
            <a:fillRect/>
          </a:stretch>
        </p:blipFill>
        <p:spPr>
          <a:xfrm>
            <a:off x="1774483" y="1200150"/>
            <a:ext cx="5595028" cy="3810725"/>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It’s Complicated</a:t>
            </a:r>
          </a:p>
        </p:txBody>
      </p:sp>
      <p:sp>
        <p:nvSpPr>
          <p:cNvPr id="136" name="Shape 136"/>
          <p:cNvSpPr txBox="1">
            <a:spLocks noGrp="1"/>
          </p:cNvSpPr>
          <p:nvPr>
            <p:ph type="body" idx="1"/>
          </p:nvPr>
        </p:nvSpPr>
        <p:spPr>
          <a:xfrm>
            <a:off x="457200" y="1200150"/>
            <a:ext cx="5707800" cy="3725699"/>
          </a:xfrm>
          <a:prstGeom prst="rect">
            <a:avLst/>
          </a:prstGeom>
        </p:spPr>
        <p:txBody>
          <a:bodyPr lIns="91425" tIns="91425" rIns="91425" bIns="91425" anchor="t" anchorCtr="0">
            <a:noAutofit/>
          </a:bodyPr>
          <a:lstStyle/>
          <a:p>
            <a:pPr rtl="0">
              <a:spcBef>
                <a:spcPts val="0"/>
              </a:spcBef>
              <a:buNone/>
            </a:pPr>
            <a:r>
              <a:rPr lang="en"/>
              <a:t>Networked Publics</a:t>
            </a:r>
          </a:p>
          <a:p>
            <a:pPr rtl="0">
              <a:spcBef>
                <a:spcPts val="0"/>
              </a:spcBef>
              <a:buNone/>
            </a:pPr>
            <a:endParaRPr/>
          </a:p>
          <a:p>
            <a:pPr rtl="0">
              <a:spcBef>
                <a:spcPts val="0"/>
              </a:spcBef>
              <a:buNone/>
            </a:pPr>
            <a:r>
              <a:rPr lang="en"/>
              <a:t>Adults focus on “network”</a:t>
            </a:r>
          </a:p>
          <a:p>
            <a:pPr>
              <a:spcBef>
                <a:spcPts val="0"/>
              </a:spcBef>
              <a:buNone/>
            </a:pPr>
            <a:r>
              <a:rPr lang="en"/>
              <a:t>Teens focus on “publics”</a:t>
            </a:r>
          </a:p>
        </p:txBody>
      </p:sp>
      <p:pic>
        <p:nvPicPr>
          <p:cNvPr id="137" name="Shape 137"/>
          <p:cNvPicPr preferRelativeResize="0"/>
          <p:nvPr/>
        </p:nvPicPr>
        <p:blipFill>
          <a:blip r:embed="rId3">
            <a:alphaModFix/>
          </a:blip>
          <a:stretch>
            <a:fillRect/>
          </a:stretch>
        </p:blipFill>
        <p:spPr>
          <a:xfrm>
            <a:off x="6164900" y="1143000"/>
            <a:ext cx="2521900" cy="3782850"/>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91927"/>
            <a:ext cx="8229600" cy="857400"/>
          </a:xfrm>
          <a:prstGeom prst="rect">
            <a:avLst/>
          </a:prstGeom>
        </p:spPr>
        <p:txBody>
          <a:bodyPr lIns="91425" tIns="91425" rIns="91425" bIns="91425" anchor="b" anchorCtr="0">
            <a:noAutofit/>
          </a:bodyPr>
          <a:lstStyle/>
          <a:p>
            <a:pPr rtl="0">
              <a:spcBef>
                <a:spcPts val="0"/>
              </a:spcBef>
              <a:buNone/>
            </a:pPr>
            <a:r>
              <a:rPr lang="en"/>
              <a:t>The Nature of the Communication</a:t>
            </a:r>
          </a:p>
          <a:p>
            <a:pPr>
              <a:spcBef>
                <a:spcPts val="0"/>
              </a:spcBef>
              <a:buNone/>
            </a:pPr>
            <a:r>
              <a:rPr lang="en"/>
              <a:t>Influences the Communication</a:t>
            </a:r>
          </a:p>
        </p:txBody>
      </p:sp>
      <p:sp>
        <p:nvSpPr>
          <p:cNvPr id="143" name="Shape 143"/>
          <p:cNvSpPr txBox="1">
            <a:spLocks noGrp="1"/>
          </p:cNvSpPr>
          <p:nvPr>
            <p:ph type="body" idx="1"/>
          </p:nvPr>
        </p:nvSpPr>
        <p:spPr>
          <a:xfrm>
            <a:off x="457200" y="1200150"/>
            <a:ext cx="4067400" cy="3725699"/>
          </a:xfrm>
          <a:prstGeom prst="rect">
            <a:avLst/>
          </a:prstGeom>
        </p:spPr>
        <p:txBody>
          <a:bodyPr lIns="91425" tIns="91425" rIns="91425" bIns="91425" anchor="t" anchorCtr="0">
            <a:noAutofit/>
          </a:bodyPr>
          <a:lstStyle/>
          <a:p>
            <a:pPr rtl="0">
              <a:spcBef>
                <a:spcPts val="0"/>
              </a:spcBef>
              <a:buNone/>
            </a:pPr>
            <a:r>
              <a:rPr lang="en"/>
              <a:t>The glass wall thought experiment</a:t>
            </a:r>
          </a:p>
          <a:p>
            <a:pPr rtl="0">
              <a:spcBef>
                <a:spcPts val="0"/>
              </a:spcBef>
              <a:buNone/>
            </a:pPr>
            <a:endParaRPr/>
          </a:p>
          <a:p>
            <a:pPr rtl="0">
              <a:spcBef>
                <a:spcPts val="0"/>
              </a:spcBef>
              <a:buNone/>
            </a:pPr>
            <a:r>
              <a:rPr lang="en"/>
              <a:t>Traditional Rows vs. Groups</a:t>
            </a:r>
          </a:p>
          <a:p>
            <a:pPr rtl="0">
              <a:spcBef>
                <a:spcPts val="0"/>
              </a:spcBef>
              <a:buNone/>
            </a:pPr>
            <a:endParaRPr/>
          </a:p>
          <a:p>
            <a:pPr rtl="0">
              <a:spcBef>
                <a:spcPts val="0"/>
              </a:spcBef>
              <a:buNone/>
            </a:pPr>
            <a:r>
              <a:rPr lang="en"/>
              <a:t>(Table Chat)</a:t>
            </a:r>
          </a:p>
          <a:p>
            <a:pPr>
              <a:spcBef>
                <a:spcPts val="0"/>
              </a:spcBef>
              <a:buNone/>
            </a:pPr>
            <a:endParaRPr/>
          </a:p>
        </p:txBody>
      </p:sp>
      <p:pic>
        <p:nvPicPr>
          <p:cNvPr id="144" name="Shape 144"/>
          <p:cNvPicPr preferRelativeResize="0"/>
          <p:nvPr/>
        </p:nvPicPr>
        <p:blipFill rotWithShape="1">
          <a:blip r:embed="rId3">
            <a:alphaModFix/>
          </a:blip>
          <a:srcRect r="27113"/>
          <a:stretch/>
        </p:blipFill>
        <p:spPr>
          <a:xfrm>
            <a:off x="4987723" y="1200150"/>
            <a:ext cx="3699076" cy="3725701"/>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40300" y="139525"/>
            <a:ext cx="8536799" cy="857400"/>
          </a:xfrm>
          <a:prstGeom prst="rect">
            <a:avLst/>
          </a:prstGeom>
        </p:spPr>
        <p:txBody>
          <a:bodyPr lIns="91425" tIns="91425" rIns="91425" bIns="91425" anchor="b" anchorCtr="0">
            <a:noAutofit/>
          </a:bodyPr>
          <a:lstStyle/>
          <a:p>
            <a:pPr>
              <a:spcBef>
                <a:spcPts val="0"/>
              </a:spcBef>
              <a:buNone/>
            </a:pPr>
            <a:r>
              <a:rPr lang="en"/>
              <a:t>The Four Levers of Networked Publics</a:t>
            </a:r>
          </a:p>
        </p:txBody>
      </p:sp>
      <p:sp>
        <p:nvSpPr>
          <p:cNvPr id="150" name="Shape 15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Persistence: “on the record”; Asynchronous</a:t>
            </a:r>
          </a:p>
          <a:p>
            <a:pPr marL="457200" lvl="0" indent="-419100" rtl="0">
              <a:spcBef>
                <a:spcPts val="0"/>
              </a:spcBef>
              <a:buClr>
                <a:schemeClr val="dk1"/>
              </a:buClr>
              <a:buSzPct val="100000"/>
              <a:buFont typeface="Arial"/>
              <a:buChar char="●"/>
            </a:pPr>
            <a:r>
              <a:rPr lang="en"/>
              <a:t>Visibility: Public by default, Private through Effort</a:t>
            </a:r>
          </a:p>
          <a:p>
            <a:pPr marL="457200" lvl="0" indent="-419100" rtl="0">
              <a:spcBef>
                <a:spcPts val="0"/>
              </a:spcBef>
              <a:buClr>
                <a:schemeClr val="dk1"/>
              </a:buClr>
              <a:buSzPct val="100000"/>
              <a:buFont typeface="Arial"/>
              <a:buChar char="●"/>
            </a:pPr>
            <a:r>
              <a:rPr lang="en"/>
              <a:t>Spreadability: Likes as social currency; Drama</a:t>
            </a:r>
          </a:p>
          <a:p>
            <a:pPr marL="457200" lvl="0" indent="-419100">
              <a:spcBef>
                <a:spcPts val="0"/>
              </a:spcBef>
              <a:buClr>
                <a:schemeClr val="dk1"/>
              </a:buClr>
              <a:buSzPct val="100000"/>
              <a:buFont typeface="Arial"/>
              <a:buChar char="●"/>
            </a:pPr>
            <a:r>
              <a:rPr lang="en"/>
              <a:t>Searchability: Esoteric interests, out-of-context</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p:nvPr/>
        </p:nvSpPr>
        <p:spPr>
          <a:xfrm>
            <a:off x="568500" y="48600"/>
            <a:ext cx="8006999" cy="4927200"/>
          </a:xfrm>
          <a:prstGeom prst="rect">
            <a:avLst/>
          </a:prstGeom>
          <a:noFill/>
          <a:ln>
            <a:noFill/>
          </a:ln>
        </p:spPr>
        <p:txBody>
          <a:bodyPr lIns="91425" tIns="91425" rIns="91425" bIns="91425" anchor="ctr" anchorCtr="0">
            <a:noAutofit/>
          </a:bodyPr>
          <a:lstStyle/>
          <a:p>
            <a:pPr lvl="0" rtl="0">
              <a:spcBef>
                <a:spcPts val="0"/>
              </a:spcBef>
              <a:buNone/>
            </a:pPr>
            <a:r>
              <a:rPr lang="en" sz="3000">
                <a:solidFill>
                  <a:srgbClr val="555555"/>
                </a:solidFill>
              </a:rPr>
              <a:t>That “always on” dynamic is quite reassuring for teens, even if adults see it through the lens of pressure. For teens, school and home are where pressure is experienced; technology is where it’s relieved.</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Digital Generation: Infowhelm</a:t>
            </a:r>
          </a:p>
        </p:txBody>
      </p:sp>
      <p:sp>
        <p:nvSpPr>
          <p:cNvPr id="161" name="Shape 161">
            <a:hlinkClick r:id="rId3"/>
          </p:cNvPr>
          <p:cNvSpPr/>
          <p:nvPr/>
        </p:nvSpPr>
        <p:spPr>
          <a:xfrm>
            <a:off x="2000737" y="1141500"/>
            <a:ext cx="5142525" cy="3856899"/>
          </a:xfrm>
          <a:prstGeom prst="rect">
            <a:avLst/>
          </a:prstGeom>
          <a:blipFill>
            <a:blip r:embed="rId4">
              <a:alphaModFix/>
            </a:blip>
            <a:stretch>
              <a:fillRect/>
            </a:stretch>
          </a:blipFill>
          <a:ln>
            <a:noFill/>
          </a:ln>
        </p:spPr>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Morning Goals</a:t>
            </a:r>
          </a:p>
        </p:txBody>
      </p:sp>
      <p:sp>
        <p:nvSpPr>
          <p:cNvPr id="48" name="Shape 4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t>Understand the Digital Landscape and how our students experience it.</a:t>
            </a:r>
          </a:p>
          <a:p>
            <a:pPr rtl="0">
              <a:spcBef>
                <a:spcPts val="0"/>
              </a:spcBef>
              <a:buNone/>
            </a:pPr>
            <a:endParaRPr sz="2400"/>
          </a:p>
          <a:p>
            <a:pPr rtl="0">
              <a:spcBef>
                <a:spcPts val="0"/>
              </a:spcBef>
              <a:buNone/>
            </a:pPr>
            <a:r>
              <a:rPr lang="en" sz="2400"/>
              <a:t>Expose the Myth of the Digital Native</a:t>
            </a:r>
          </a:p>
          <a:p>
            <a:pPr rtl="0">
              <a:spcBef>
                <a:spcPts val="0"/>
              </a:spcBef>
              <a:buNone/>
            </a:pPr>
            <a:endParaRPr sz="2400"/>
          </a:p>
          <a:p>
            <a:pPr rtl="0">
              <a:spcBef>
                <a:spcPts val="0"/>
              </a:spcBef>
              <a:buNone/>
            </a:pPr>
            <a:r>
              <a:rPr lang="en" sz="2400"/>
              <a:t>Introduce the concept of Digital Citizenship</a:t>
            </a:r>
          </a:p>
          <a:p>
            <a:pPr rtl="0">
              <a:spcBef>
                <a:spcPts val="0"/>
              </a:spcBef>
              <a:buNone/>
            </a:pPr>
            <a:endParaRPr sz="2400"/>
          </a:p>
          <a:p>
            <a:pPr>
              <a:spcBef>
                <a:spcPts val="0"/>
              </a:spcBef>
              <a:buNone/>
            </a:pPr>
            <a:r>
              <a:rPr lang="en" sz="2400"/>
              <a:t>Discuss Tools and Strategies that Can Help</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372035" y="4276652"/>
            <a:ext cx="8399999" cy="649199"/>
          </a:xfrm>
          <a:prstGeom prst="rect">
            <a:avLst/>
          </a:prstGeom>
        </p:spPr>
        <p:txBody>
          <a:bodyPr lIns="91425" tIns="91425" rIns="91425" bIns="91425" anchor="t" anchorCtr="0">
            <a:noAutofit/>
          </a:bodyPr>
          <a:lstStyle/>
          <a:p>
            <a:pPr>
              <a:spcBef>
                <a:spcPts val="0"/>
              </a:spcBef>
              <a:buNone/>
            </a:pPr>
            <a:r>
              <a:rPr lang="en"/>
              <a:t>The Digital Generation is FULL OF KIDS!</a:t>
            </a:r>
          </a:p>
        </p:txBody>
      </p:sp>
      <p:pic>
        <p:nvPicPr>
          <p:cNvPr id="167" name="Shape 167"/>
          <p:cNvPicPr preferRelativeResize="0"/>
          <p:nvPr/>
        </p:nvPicPr>
        <p:blipFill>
          <a:blip r:embed="rId3">
            <a:alphaModFix/>
          </a:blip>
          <a:stretch>
            <a:fillRect/>
          </a:stretch>
        </p:blipFill>
        <p:spPr>
          <a:xfrm>
            <a:off x="1808500" y="217774"/>
            <a:ext cx="5193449" cy="3914525"/>
          </a:xfrm>
          <a:prstGeom prst="rect">
            <a:avLst/>
          </a:prstGeom>
          <a:noFill/>
          <a:ln>
            <a:noFill/>
          </a:ln>
        </p:spPr>
      </p:pic>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398650" y="473100"/>
            <a:ext cx="8342700" cy="2842199"/>
          </a:xfrm>
          <a:prstGeom prst="rect">
            <a:avLst/>
          </a:prstGeom>
        </p:spPr>
        <p:txBody>
          <a:bodyPr lIns="91425" tIns="91425" rIns="91425" bIns="91425" anchor="b" anchorCtr="0">
            <a:noAutofit/>
          </a:bodyPr>
          <a:lstStyle/>
          <a:p>
            <a:pPr rtl="0">
              <a:spcBef>
                <a:spcPts val="0"/>
              </a:spcBef>
              <a:buNone/>
            </a:pPr>
            <a:r>
              <a:rPr lang="en" sz="4800"/>
              <a:t>What are the things </a:t>
            </a:r>
          </a:p>
          <a:p>
            <a:pPr rtl="0">
              <a:spcBef>
                <a:spcPts val="0"/>
              </a:spcBef>
              <a:buNone/>
            </a:pPr>
            <a:r>
              <a:rPr lang="en" sz="4800"/>
              <a:t>we expect students to know </a:t>
            </a:r>
          </a:p>
          <a:p>
            <a:pPr>
              <a:spcBef>
                <a:spcPts val="0"/>
              </a:spcBef>
              <a:buNone/>
            </a:pPr>
            <a:r>
              <a:rPr lang="en" sz="4800"/>
              <a:t>that they do not know?</a:t>
            </a:r>
          </a:p>
        </p:txBody>
      </p:sp>
      <p:sp>
        <p:nvSpPr>
          <p:cNvPr id="173" name="Shape 173"/>
          <p:cNvSpPr txBox="1">
            <a:spLocks noGrp="1"/>
          </p:cNvSpPr>
          <p:nvPr>
            <p:ph type="subTitle" idx="1"/>
          </p:nvPr>
        </p:nvSpPr>
        <p:spPr>
          <a:xfrm>
            <a:off x="685800" y="3896921"/>
            <a:ext cx="7772400" cy="460800"/>
          </a:xfrm>
          <a:prstGeom prst="rect">
            <a:avLst/>
          </a:prstGeom>
        </p:spPr>
        <p:txBody>
          <a:bodyPr lIns="91425" tIns="91425" rIns="91425" bIns="91425" anchor="ctr" anchorCtr="0">
            <a:noAutofit/>
          </a:bodyPr>
          <a:lstStyle/>
          <a:p>
            <a:pPr>
              <a:spcBef>
                <a:spcPts val="0"/>
              </a:spcBef>
              <a:buNone/>
            </a:pPr>
            <a:r>
              <a:rPr lang="en"/>
              <a:t>Todaysmeet.com/csc-digcit </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The Myth of the Digital Native</a:t>
            </a:r>
          </a:p>
        </p:txBody>
      </p:sp>
      <p:sp>
        <p:nvSpPr>
          <p:cNvPr id="179" name="Shape 17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Conflates comfort with expertise;</a:t>
            </a:r>
          </a:p>
          <a:p>
            <a:pPr rtl="0">
              <a:spcBef>
                <a:spcPts val="0"/>
              </a:spcBef>
              <a:buNone/>
            </a:pPr>
            <a:r>
              <a:rPr lang="en"/>
              <a:t>				skill with wisdom</a:t>
            </a:r>
          </a:p>
          <a:p>
            <a:pPr rtl="0">
              <a:spcBef>
                <a:spcPts val="0"/>
              </a:spcBef>
              <a:buNone/>
            </a:pPr>
            <a:endParaRPr/>
          </a:p>
          <a:p>
            <a:pPr rtl="0">
              <a:spcBef>
                <a:spcPts val="0"/>
              </a:spcBef>
              <a:buNone/>
            </a:pPr>
            <a:r>
              <a:rPr lang="en"/>
              <a:t>Assumes facts not in evidence</a:t>
            </a:r>
          </a:p>
          <a:p>
            <a:pPr rtl="0">
              <a:spcBef>
                <a:spcPts val="0"/>
              </a:spcBef>
              <a:buNone/>
            </a:pPr>
            <a:r>
              <a:rPr lang="en"/>
              <a:t>Frustrates interactions with students</a:t>
            </a:r>
          </a:p>
          <a:p>
            <a:pPr rtl="0">
              <a:spcBef>
                <a:spcPts val="0"/>
              </a:spcBef>
              <a:buNone/>
            </a:pPr>
            <a:endParaRPr/>
          </a:p>
          <a:p>
            <a:pPr rtl="0">
              <a:spcBef>
                <a:spcPts val="0"/>
              </a:spcBef>
              <a:buNone/>
            </a:pPr>
            <a:r>
              <a:rPr lang="en"/>
              <a:t>Abdicates the culture’s responsibility to educate</a:t>
            </a:r>
          </a:p>
          <a:p>
            <a:pPr>
              <a:spcBef>
                <a:spcPts val="0"/>
              </a:spcBef>
              <a:buNone/>
            </a:pPr>
            <a:endParaRP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685800" y="473108"/>
            <a:ext cx="7772400" cy="2842199"/>
          </a:xfrm>
          <a:prstGeom prst="rect">
            <a:avLst/>
          </a:prstGeom>
        </p:spPr>
        <p:txBody>
          <a:bodyPr lIns="91425" tIns="91425" rIns="91425" bIns="91425" anchor="b" anchorCtr="0">
            <a:noAutofit/>
          </a:bodyPr>
          <a:lstStyle/>
          <a:p>
            <a:pPr>
              <a:spcBef>
                <a:spcPts val="0"/>
              </a:spcBef>
              <a:buNone/>
            </a:pPr>
            <a:r>
              <a:rPr lang="en"/>
              <a:t>Break Time</a:t>
            </a:r>
          </a:p>
        </p:txBody>
      </p:sp>
      <p:sp>
        <p:nvSpPr>
          <p:cNvPr id="185" name="Shape 185"/>
          <p:cNvSpPr txBox="1">
            <a:spLocks noGrp="1"/>
          </p:cNvSpPr>
          <p:nvPr>
            <p:ph type="subTitle" idx="1"/>
          </p:nvPr>
        </p:nvSpPr>
        <p:spPr>
          <a:xfrm>
            <a:off x="685800" y="3896921"/>
            <a:ext cx="7772400" cy="460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ctrTitle"/>
          </p:nvPr>
        </p:nvSpPr>
        <p:spPr>
          <a:xfrm>
            <a:off x="685800" y="473108"/>
            <a:ext cx="7772400" cy="2842199"/>
          </a:xfrm>
          <a:prstGeom prst="rect">
            <a:avLst/>
          </a:prstGeom>
        </p:spPr>
        <p:txBody>
          <a:bodyPr lIns="91425" tIns="91425" rIns="91425" bIns="91425" anchor="b" anchorCtr="0">
            <a:noAutofit/>
          </a:bodyPr>
          <a:lstStyle/>
          <a:p>
            <a:pPr>
              <a:spcBef>
                <a:spcPts val="0"/>
              </a:spcBef>
              <a:buNone/>
            </a:pPr>
            <a:r>
              <a:rPr lang="en"/>
              <a:t>What is our mission?</a:t>
            </a:r>
          </a:p>
        </p:txBody>
      </p:sp>
      <p:sp>
        <p:nvSpPr>
          <p:cNvPr id="191" name="Shape 191"/>
          <p:cNvSpPr txBox="1">
            <a:spLocks noGrp="1"/>
          </p:cNvSpPr>
          <p:nvPr>
            <p:ph type="subTitle" idx="1"/>
          </p:nvPr>
        </p:nvSpPr>
        <p:spPr>
          <a:xfrm>
            <a:off x="685800" y="3896921"/>
            <a:ext cx="7772400" cy="460800"/>
          </a:xfrm>
          <a:prstGeom prst="rect">
            <a:avLst/>
          </a:prstGeom>
        </p:spPr>
        <p:txBody>
          <a:bodyPr lIns="91425" tIns="91425" rIns="91425" bIns="91425" anchor="ctr" anchorCtr="0">
            <a:noAutofit/>
          </a:bodyPr>
          <a:lstStyle/>
          <a:p>
            <a:pPr>
              <a:spcBef>
                <a:spcPts val="0"/>
              </a:spcBef>
              <a:buNone/>
            </a:pPr>
            <a:r>
              <a:rPr lang="en"/>
              <a:t>Table Discussion (share to today’s meet)</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ctrTitle"/>
          </p:nvPr>
        </p:nvSpPr>
        <p:spPr>
          <a:xfrm>
            <a:off x="685800" y="701708"/>
            <a:ext cx="7772400" cy="2842199"/>
          </a:xfrm>
          <a:prstGeom prst="rect">
            <a:avLst/>
          </a:prstGeom>
        </p:spPr>
        <p:txBody>
          <a:bodyPr lIns="91425" tIns="91425" rIns="91425" bIns="91425" anchor="b" anchorCtr="0">
            <a:noAutofit/>
          </a:bodyPr>
          <a:lstStyle/>
          <a:p>
            <a:pPr rtl="0">
              <a:spcBef>
                <a:spcPts val="0"/>
              </a:spcBef>
              <a:buNone/>
            </a:pPr>
            <a:r>
              <a:rPr lang="en"/>
              <a:t>Designing for Digital Natives</a:t>
            </a:r>
          </a:p>
          <a:p>
            <a:pPr>
              <a:spcBef>
                <a:spcPts val="0"/>
              </a:spcBef>
              <a:buNone/>
            </a:pPr>
            <a:r>
              <a:rPr lang="en"/>
              <a:t>Citizens</a:t>
            </a:r>
          </a:p>
        </p:txBody>
      </p:sp>
      <p:sp>
        <p:nvSpPr>
          <p:cNvPr id="197" name="Shape 197"/>
          <p:cNvSpPr txBox="1">
            <a:spLocks noGrp="1"/>
          </p:cNvSpPr>
          <p:nvPr>
            <p:ph type="subTitle" idx="1"/>
          </p:nvPr>
        </p:nvSpPr>
        <p:spPr>
          <a:xfrm>
            <a:off x="685800" y="3896921"/>
            <a:ext cx="7772400" cy="460800"/>
          </a:xfrm>
          <a:prstGeom prst="rect">
            <a:avLst/>
          </a:prstGeom>
        </p:spPr>
        <p:txBody>
          <a:bodyPr lIns="91425" tIns="91425" rIns="91425" bIns="91425" anchor="ctr" anchorCtr="0">
            <a:noAutofit/>
          </a:bodyPr>
          <a:lstStyle/>
          <a:p>
            <a:pPr>
              <a:spcBef>
                <a:spcPts val="0"/>
              </a:spcBef>
              <a:buNone/>
            </a:pPr>
            <a:r>
              <a:rPr lang="en"/>
              <a:t>#digcit</a:t>
            </a:r>
          </a:p>
        </p:txBody>
      </p:sp>
      <p:sp>
        <p:nvSpPr>
          <p:cNvPr id="198" name="Shape 198"/>
          <p:cNvSpPr/>
          <p:nvPr/>
        </p:nvSpPr>
        <p:spPr>
          <a:xfrm>
            <a:off x="3704475" y="1312625"/>
            <a:ext cx="3714300" cy="1254299"/>
          </a:xfrm>
          <a:prstGeom prst="noSmoking">
            <a:avLst>
              <a:gd name="adj" fmla="val 620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457200" y="900112"/>
            <a:ext cx="8229600" cy="2794274"/>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p:txBody>
      </p:sp>
      <p:sp>
        <p:nvSpPr>
          <p:cNvPr id="204" name="Shape 204"/>
          <p:cNvSpPr txBox="1">
            <a:spLocks noGrp="1"/>
          </p:cNvSpPr>
          <p:nvPr>
            <p:ph type="title"/>
          </p:nvPr>
        </p:nvSpPr>
        <p:spPr>
          <a:xfrm>
            <a:off x="457200" y="496395"/>
            <a:ext cx="8229600" cy="643199"/>
          </a:xfrm>
          <a:prstGeom prst="rect">
            <a:avLst/>
          </a:prstGeom>
        </p:spPr>
        <p:txBody>
          <a:bodyPr lIns="91425" tIns="91425" rIns="91425" bIns="91425" anchor="b" anchorCtr="0">
            <a:noAutofit/>
          </a:bodyPr>
          <a:lstStyle/>
          <a:p>
            <a:pPr lvl="0" rtl="0">
              <a:spcBef>
                <a:spcPts val="0"/>
              </a:spcBef>
              <a:buNone/>
            </a:pPr>
            <a:r>
              <a:rPr lang="en"/>
              <a:t>Experience: A New Way to View Computer Applications:</a:t>
            </a:r>
          </a:p>
        </p:txBody>
      </p:sp>
      <p:pic>
        <p:nvPicPr>
          <p:cNvPr id="205" name="Shape 205"/>
          <p:cNvPicPr preferRelativeResize="0"/>
          <p:nvPr/>
        </p:nvPicPr>
        <p:blipFill>
          <a:blip r:embed="rId3">
            <a:alphaModFix/>
          </a:blip>
          <a:stretch>
            <a:fillRect/>
          </a:stretch>
        </p:blipFill>
        <p:spPr>
          <a:xfrm>
            <a:off x="2396644" y="1168679"/>
            <a:ext cx="4201103" cy="3788716"/>
          </a:xfrm>
          <a:prstGeom prst="rect">
            <a:avLst/>
          </a:prstGeom>
          <a:noFill/>
          <a:ln>
            <a:noFill/>
          </a:ln>
        </p:spPr>
      </p:pic>
      <p:sp>
        <p:nvSpPr>
          <p:cNvPr id="206" name="Shape 206"/>
          <p:cNvSpPr txBox="1"/>
          <p:nvPr/>
        </p:nvSpPr>
        <p:spPr>
          <a:xfrm>
            <a:off x="7262664" y="4052981"/>
            <a:ext cx="1667100" cy="1191300"/>
          </a:xfrm>
          <a:prstGeom prst="rect">
            <a:avLst/>
          </a:prstGeom>
          <a:noFill/>
          <a:ln>
            <a:noFill/>
          </a:ln>
        </p:spPr>
        <p:txBody>
          <a:bodyPr lIns="91425" tIns="91425" rIns="91425" bIns="91425" anchor="t" anchorCtr="0">
            <a:noAutofit/>
          </a:bodyPr>
          <a:lstStyle/>
          <a:p>
            <a:pPr marL="457200" lvl="0" indent="-317500" rtl="0">
              <a:spcBef>
                <a:spcPts val="0"/>
              </a:spcBef>
              <a:buClr>
                <a:schemeClr val="dk2"/>
              </a:buClr>
              <a:buSzPct val="100000"/>
              <a:buFont typeface="Arial"/>
              <a:buChar char="●"/>
            </a:pPr>
            <a:r>
              <a:rPr lang="en">
                <a:solidFill>
                  <a:schemeClr val="dk2"/>
                </a:solidFill>
              </a:rPr>
              <a:t>Legal</a:t>
            </a:r>
          </a:p>
          <a:p>
            <a:pPr marL="457200" lvl="0" indent="-317500" rtl="0">
              <a:spcBef>
                <a:spcPts val="0"/>
              </a:spcBef>
              <a:buClr>
                <a:schemeClr val="dk2"/>
              </a:buClr>
              <a:buSzPct val="100000"/>
              <a:buFont typeface="Arial"/>
              <a:buChar char="●"/>
            </a:pPr>
            <a:r>
              <a:rPr lang="en">
                <a:solidFill>
                  <a:schemeClr val="dk2"/>
                </a:solidFill>
              </a:rPr>
              <a:t>Safe</a:t>
            </a:r>
          </a:p>
          <a:p>
            <a:pPr marL="457200" lvl="0" indent="-317500" rtl="0">
              <a:spcBef>
                <a:spcPts val="0"/>
              </a:spcBef>
              <a:buClr>
                <a:schemeClr val="dk2"/>
              </a:buClr>
              <a:buSzPct val="100000"/>
              <a:buFont typeface="Arial"/>
              <a:buChar char="●"/>
            </a:pPr>
            <a:r>
              <a:rPr lang="en">
                <a:solidFill>
                  <a:schemeClr val="dk2"/>
                </a:solidFill>
              </a:rPr>
              <a:t>Caring</a:t>
            </a:r>
          </a:p>
          <a:p>
            <a:pPr marL="457200" lvl="0" indent="-317500">
              <a:spcBef>
                <a:spcPts val="0"/>
              </a:spcBef>
              <a:buClr>
                <a:schemeClr val="dk2"/>
              </a:buClr>
              <a:buSzPct val="100000"/>
              <a:buFont typeface="Arial"/>
              <a:buChar char="●"/>
            </a:pPr>
            <a:r>
              <a:rPr lang="en">
                <a:solidFill>
                  <a:schemeClr val="dk2"/>
                </a:solidFill>
              </a:rPr>
              <a:t>Modeling</a:t>
            </a:r>
          </a:p>
        </p:txBody>
      </p:sp>
      <p:sp>
        <p:nvSpPr>
          <p:cNvPr id="207" name="Shape 207"/>
          <p:cNvSpPr/>
          <p:nvPr/>
        </p:nvSpPr>
        <p:spPr>
          <a:xfrm>
            <a:off x="6806675" y="4313856"/>
            <a:ext cx="455999" cy="212399"/>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8" name="Shape 208"/>
          <p:cNvSpPr txBox="1"/>
          <p:nvPr/>
        </p:nvSpPr>
        <p:spPr>
          <a:xfrm>
            <a:off x="6653075" y="2653743"/>
            <a:ext cx="1788599" cy="1301999"/>
          </a:xfrm>
          <a:prstGeom prst="rect">
            <a:avLst/>
          </a:prstGeom>
          <a:noFill/>
          <a:ln>
            <a:noFill/>
          </a:ln>
        </p:spPr>
        <p:txBody>
          <a:bodyPr lIns="91425" tIns="91425" rIns="91425" bIns="91425" anchor="t" anchorCtr="0">
            <a:noAutofit/>
          </a:bodyPr>
          <a:lstStyle/>
          <a:p>
            <a:pPr marL="457200" lvl="0" indent="-317500" rtl="0">
              <a:spcBef>
                <a:spcPts val="0"/>
              </a:spcBef>
              <a:buClr>
                <a:schemeClr val="dk2"/>
              </a:buClr>
              <a:buSzPct val="100000"/>
              <a:buFont typeface="Arial"/>
              <a:buChar char="●"/>
            </a:pPr>
            <a:r>
              <a:rPr lang="en">
                <a:solidFill>
                  <a:schemeClr val="dk2"/>
                </a:solidFill>
              </a:rPr>
              <a:t>Assess Needs</a:t>
            </a:r>
          </a:p>
          <a:p>
            <a:pPr marL="457200" lvl="0" indent="-317500" rtl="0">
              <a:spcBef>
                <a:spcPts val="0"/>
              </a:spcBef>
              <a:buClr>
                <a:schemeClr val="dk2"/>
              </a:buClr>
              <a:buSzPct val="100000"/>
              <a:buFont typeface="Arial"/>
              <a:buChar char="●"/>
            </a:pPr>
            <a:r>
              <a:rPr lang="en">
                <a:solidFill>
                  <a:schemeClr val="dk2"/>
                </a:solidFill>
              </a:rPr>
              <a:t>Use Tech</a:t>
            </a:r>
          </a:p>
          <a:p>
            <a:pPr marL="457200" lvl="0" indent="-317500" rtl="0">
              <a:spcBef>
                <a:spcPts val="0"/>
              </a:spcBef>
              <a:buClr>
                <a:schemeClr val="dk2"/>
              </a:buClr>
              <a:buSzPct val="100000"/>
              <a:buFont typeface="Arial"/>
              <a:buChar char="●"/>
            </a:pPr>
            <a:r>
              <a:rPr lang="en">
                <a:solidFill>
                  <a:schemeClr val="dk2"/>
                </a:solidFill>
              </a:rPr>
              <a:t>Troubleshoot</a:t>
            </a:r>
          </a:p>
          <a:p>
            <a:pPr marL="457200" lvl="0" indent="-317500" rtl="0">
              <a:spcBef>
                <a:spcPts val="0"/>
              </a:spcBef>
              <a:buClr>
                <a:schemeClr val="dk2"/>
              </a:buClr>
              <a:buSzPct val="100000"/>
              <a:buFont typeface="Arial"/>
              <a:buChar char="●"/>
            </a:pPr>
            <a:r>
              <a:rPr lang="en">
                <a:solidFill>
                  <a:schemeClr val="dk2"/>
                </a:solidFill>
              </a:rPr>
              <a:t>Transfer skills  to new tech</a:t>
            </a:r>
          </a:p>
          <a:p>
            <a:pPr>
              <a:spcBef>
                <a:spcPts val="0"/>
              </a:spcBef>
              <a:buNone/>
            </a:pPr>
            <a:endParaRPr>
              <a:solidFill>
                <a:schemeClr val="dk2"/>
              </a:solidFill>
            </a:endParaRPr>
          </a:p>
        </p:txBody>
      </p:sp>
      <p:sp>
        <p:nvSpPr>
          <p:cNvPr id="209" name="Shape 209"/>
          <p:cNvSpPr txBox="1"/>
          <p:nvPr/>
        </p:nvSpPr>
        <p:spPr>
          <a:xfrm>
            <a:off x="6102650" y="1096631"/>
            <a:ext cx="2643899" cy="954300"/>
          </a:xfrm>
          <a:prstGeom prst="rect">
            <a:avLst/>
          </a:prstGeom>
          <a:noFill/>
          <a:ln>
            <a:noFill/>
          </a:ln>
        </p:spPr>
        <p:txBody>
          <a:bodyPr lIns="91425" tIns="91425" rIns="91425" bIns="91425" anchor="t" anchorCtr="0">
            <a:noAutofit/>
          </a:bodyPr>
          <a:lstStyle/>
          <a:p>
            <a:pPr marL="457200" lvl="0" indent="-317500" rtl="0">
              <a:spcBef>
                <a:spcPts val="0"/>
              </a:spcBef>
              <a:buClr>
                <a:schemeClr val="dk2"/>
              </a:buClr>
              <a:buSzPct val="100000"/>
              <a:buFont typeface="Arial"/>
              <a:buChar char="●"/>
            </a:pPr>
            <a:r>
              <a:rPr lang="en">
                <a:solidFill>
                  <a:schemeClr val="dk2"/>
                </a:solidFill>
              </a:rPr>
              <a:t>Prior Exp -&gt; New Ideas</a:t>
            </a:r>
          </a:p>
          <a:p>
            <a:pPr marL="457200" lvl="0" indent="-317500" rtl="0">
              <a:spcBef>
                <a:spcPts val="0"/>
              </a:spcBef>
              <a:buClr>
                <a:schemeClr val="dk2"/>
              </a:buClr>
              <a:buSzPct val="100000"/>
              <a:buFont typeface="Arial"/>
              <a:buChar char="●"/>
            </a:pPr>
            <a:r>
              <a:rPr lang="en">
                <a:solidFill>
                  <a:schemeClr val="dk2"/>
                </a:solidFill>
              </a:rPr>
              <a:t>Create original works personally and in Groups</a:t>
            </a:r>
          </a:p>
          <a:p>
            <a:pPr marL="457200" lvl="0" indent="-317500" rtl="0">
              <a:spcBef>
                <a:spcPts val="0"/>
              </a:spcBef>
              <a:buClr>
                <a:schemeClr val="dk2"/>
              </a:buClr>
              <a:buSzPct val="100000"/>
              <a:buFont typeface="Arial"/>
              <a:buChar char="●"/>
            </a:pPr>
            <a:r>
              <a:rPr lang="en">
                <a:solidFill>
                  <a:schemeClr val="dk2"/>
                </a:solidFill>
              </a:rPr>
              <a:t>Simulations to explore complex issues</a:t>
            </a:r>
          </a:p>
          <a:p>
            <a:pPr marL="457200" lvl="0" indent="-317500">
              <a:spcBef>
                <a:spcPts val="0"/>
              </a:spcBef>
              <a:buClr>
                <a:schemeClr val="dk2"/>
              </a:buClr>
              <a:buSzPct val="100000"/>
              <a:buFont typeface="Arial"/>
              <a:buChar char="●"/>
            </a:pPr>
            <a:r>
              <a:rPr lang="en">
                <a:solidFill>
                  <a:schemeClr val="dk2"/>
                </a:solidFill>
              </a:rPr>
              <a:t>Forcast trends</a:t>
            </a:r>
          </a:p>
        </p:txBody>
      </p:sp>
      <p:sp>
        <p:nvSpPr>
          <p:cNvPr id="210" name="Shape 210"/>
          <p:cNvSpPr txBox="1"/>
          <p:nvPr/>
        </p:nvSpPr>
        <p:spPr>
          <a:xfrm>
            <a:off x="238525" y="1063237"/>
            <a:ext cx="2723400" cy="1191375"/>
          </a:xfrm>
          <a:prstGeom prst="rect">
            <a:avLst/>
          </a:prstGeom>
          <a:noFill/>
          <a:ln>
            <a:noFill/>
          </a:ln>
        </p:spPr>
        <p:txBody>
          <a:bodyPr lIns="91425" tIns="91425" rIns="91425" bIns="91425" anchor="t" anchorCtr="0">
            <a:noAutofit/>
          </a:bodyPr>
          <a:lstStyle/>
          <a:p>
            <a:pPr marL="457200" lvl="0" indent="-317500" rtl="0">
              <a:spcBef>
                <a:spcPts val="0"/>
              </a:spcBef>
              <a:buClr>
                <a:schemeClr val="dk2"/>
              </a:buClr>
              <a:buSzPct val="100000"/>
              <a:buFont typeface="Arial"/>
              <a:buChar char="●"/>
            </a:pPr>
            <a:r>
              <a:rPr lang="en">
                <a:solidFill>
                  <a:schemeClr val="dk2"/>
                </a:solidFill>
              </a:rPr>
              <a:t>Communicate w/ peers &amp; experts using many formats</a:t>
            </a:r>
          </a:p>
          <a:p>
            <a:pPr marL="457200" lvl="0" indent="-317500" rtl="0">
              <a:spcBef>
                <a:spcPts val="0"/>
              </a:spcBef>
              <a:buClr>
                <a:schemeClr val="dk2"/>
              </a:buClr>
              <a:buSzPct val="100000"/>
              <a:buFont typeface="Arial"/>
              <a:buChar char="●"/>
            </a:pPr>
            <a:r>
              <a:rPr lang="en">
                <a:solidFill>
                  <a:schemeClr val="dk2"/>
                </a:solidFill>
              </a:rPr>
              <a:t>Use Media to convey ideas</a:t>
            </a:r>
          </a:p>
          <a:p>
            <a:pPr marL="457200" lvl="0" indent="-317500" rtl="0">
              <a:spcBef>
                <a:spcPts val="0"/>
              </a:spcBef>
              <a:buClr>
                <a:schemeClr val="dk2"/>
              </a:buClr>
              <a:buSzPct val="100000"/>
              <a:buFont typeface="Arial"/>
              <a:buChar char="●"/>
            </a:pPr>
            <a:r>
              <a:rPr lang="en">
                <a:solidFill>
                  <a:schemeClr val="dk2"/>
                </a:solidFill>
              </a:rPr>
              <a:t>Cultural understanding </a:t>
            </a:r>
          </a:p>
          <a:p>
            <a:pPr marL="457200" lvl="0" indent="-317500">
              <a:spcBef>
                <a:spcPts val="0"/>
              </a:spcBef>
              <a:buClr>
                <a:schemeClr val="dk2"/>
              </a:buClr>
              <a:buSzPct val="100000"/>
              <a:buFont typeface="Arial"/>
              <a:buChar char="●"/>
            </a:pPr>
            <a:r>
              <a:rPr lang="en">
                <a:solidFill>
                  <a:schemeClr val="dk2"/>
                </a:solidFill>
              </a:rPr>
              <a:t>Collaborate to solve problems</a:t>
            </a:r>
          </a:p>
        </p:txBody>
      </p:sp>
      <p:sp>
        <p:nvSpPr>
          <p:cNvPr id="211" name="Shape 211"/>
          <p:cNvSpPr txBox="1"/>
          <p:nvPr/>
        </p:nvSpPr>
        <p:spPr>
          <a:xfrm>
            <a:off x="-129225" y="2804550"/>
            <a:ext cx="2723400" cy="815099"/>
          </a:xfrm>
          <a:prstGeom prst="rect">
            <a:avLst/>
          </a:prstGeom>
          <a:noFill/>
          <a:ln>
            <a:noFill/>
          </a:ln>
        </p:spPr>
        <p:txBody>
          <a:bodyPr lIns="91425" tIns="91425" rIns="91425" bIns="91425" anchor="t" anchorCtr="0">
            <a:noAutofit/>
          </a:bodyPr>
          <a:lstStyle/>
          <a:p>
            <a:pPr marL="457200" lvl="0" indent="-317500" rtl="0">
              <a:spcBef>
                <a:spcPts val="0"/>
              </a:spcBef>
              <a:buClr>
                <a:schemeClr val="dk2"/>
              </a:buClr>
              <a:buSzPct val="100000"/>
              <a:buFont typeface="Arial"/>
              <a:buChar char="●"/>
            </a:pPr>
            <a:r>
              <a:rPr lang="en">
                <a:solidFill>
                  <a:schemeClr val="dk2"/>
                </a:solidFill>
              </a:rPr>
              <a:t>Plan inquiry strategy</a:t>
            </a:r>
          </a:p>
          <a:p>
            <a:pPr marL="457200" lvl="0" indent="-317500" rtl="0">
              <a:spcBef>
                <a:spcPts val="0"/>
              </a:spcBef>
              <a:buClr>
                <a:schemeClr val="dk2"/>
              </a:buClr>
              <a:buSzPct val="100000"/>
              <a:buFont typeface="Arial"/>
              <a:buChar char="●"/>
            </a:pPr>
            <a:r>
              <a:rPr lang="en">
                <a:solidFill>
                  <a:schemeClr val="dk2"/>
                </a:solidFill>
              </a:rPr>
              <a:t>Information use &amp; ethics</a:t>
            </a:r>
          </a:p>
          <a:p>
            <a:pPr marL="457200" lvl="0" indent="-317500" rtl="0">
              <a:spcBef>
                <a:spcPts val="0"/>
              </a:spcBef>
              <a:buClr>
                <a:schemeClr val="dk2"/>
              </a:buClr>
              <a:buSzPct val="100000"/>
              <a:buFont typeface="Arial"/>
              <a:buChar char="●"/>
            </a:pPr>
            <a:r>
              <a:rPr lang="en">
                <a:solidFill>
                  <a:schemeClr val="dk2"/>
                </a:solidFill>
              </a:rPr>
              <a:t>Evaluate sources/tools</a:t>
            </a:r>
          </a:p>
          <a:p>
            <a:pPr marL="457200" lvl="0" indent="-317500">
              <a:spcBef>
                <a:spcPts val="0"/>
              </a:spcBef>
              <a:buClr>
                <a:schemeClr val="dk2"/>
              </a:buClr>
              <a:buSzPct val="100000"/>
              <a:buFont typeface="Arial"/>
              <a:buChar char="●"/>
            </a:pPr>
            <a:r>
              <a:rPr lang="en">
                <a:solidFill>
                  <a:schemeClr val="dk2"/>
                </a:solidFill>
              </a:rPr>
              <a:t>Process data &amp; communicate</a:t>
            </a:r>
          </a:p>
        </p:txBody>
      </p:sp>
      <p:sp>
        <p:nvSpPr>
          <p:cNvPr id="212" name="Shape 212"/>
          <p:cNvSpPr txBox="1"/>
          <p:nvPr/>
        </p:nvSpPr>
        <p:spPr>
          <a:xfrm>
            <a:off x="132525" y="3914343"/>
            <a:ext cx="3074399" cy="954300"/>
          </a:xfrm>
          <a:prstGeom prst="rect">
            <a:avLst/>
          </a:prstGeom>
          <a:noFill/>
          <a:ln>
            <a:noFill/>
          </a:ln>
        </p:spPr>
        <p:txBody>
          <a:bodyPr lIns="91425" tIns="91425" rIns="91425" bIns="91425" anchor="t" anchorCtr="0">
            <a:noAutofit/>
          </a:bodyPr>
          <a:lstStyle/>
          <a:p>
            <a:pPr marL="457200" lvl="0" indent="-317500" rtl="0">
              <a:spcBef>
                <a:spcPts val="0"/>
              </a:spcBef>
              <a:buClr>
                <a:schemeClr val="dk2"/>
              </a:buClr>
              <a:buSzPct val="100000"/>
              <a:buFont typeface="Arial"/>
              <a:buChar char="●"/>
            </a:pPr>
            <a:r>
              <a:rPr lang="en">
                <a:solidFill>
                  <a:schemeClr val="dk2"/>
                </a:solidFill>
              </a:rPr>
              <a:t>Identify problems/questions</a:t>
            </a:r>
          </a:p>
          <a:p>
            <a:pPr marL="457200" lvl="0" indent="-317500" rtl="0">
              <a:spcBef>
                <a:spcPts val="0"/>
              </a:spcBef>
              <a:buClr>
                <a:schemeClr val="dk2"/>
              </a:buClr>
              <a:buSzPct val="100000"/>
              <a:buFont typeface="Arial"/>
              <a:buChar char="●"/>
            </a:pPr>
            <a:r>
              <a:rPr lang="en">
                <a:solidFill>
                  <a:schemeClr val="dk2"/>
                </a:solidFill>
              </a:rPr>
              <a:t>Plan activities to solve</a:t>
            </a:r>
          </a:p>
          <a:p>
            <a:pPr marL="457200" lvl="0" indent="-317500" rtl="0">
              <a:spcBef>
                <a:spcPts val="0"/>
              </a:spcBef>
              <a:buClr>
                <a:schemeClr val="dk2"/>
              </a:buClr>
              <a:buSzPct val="100000"/>
              <a:buFont typeface="Arial"/>
              <a:buChar char="●"/>
            </a:pPr>
            <a:r>
              <a:rPr lang="en">
                <a:solidFill>
                  <a:schemeClr val="dk2"/>
                </a:solidFill>
              </a:rPr>
              <a:t>Collect and analyze data</a:t>
            </a:r>
          </a:p>
          <a:p>
            <a:pPr marL="457200" lvl="0" indent="-317500">
              <a:spcBef>
                <a:spcPts val="0"/>
              </a:spcBef>
              <a:buClr>
                <a:schemeClr val="dk2"/>
              </a:buClr>
              <a:buSzPct val="100000"/>
              <a:buFont typeface="Arial"/>
              <a:buChar char="●"/>
            </a:pPr>
            <a:r>
              <a:rPr lang="en">
                <a:solidFill>
                  <a:schemeClr val="dk2"/>
                </a:solidFill>
              </a:rPr>
              <a:t>Explore alternative solutions and perspectives</a:t>
            </a:r>
          </a:p>
        </p:txBody>
      </p:sp>
      <p:sp>
        <p:nvSpPr>
          <p:cNvPr id="213" name="Shape 213"/>
          <p:cNvSpPr/>
          <p:nvPr/>
        </p:nvSpPr>
        <p:spPr>
          <a:xfrm>
            <a:off x="3206925" y="1886560"/>
            <a:ext cx="3097029" cy="1980348"/>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Digital </a:t>
            </a:r>
            <a:br>
              <a:rPr b="0" i="0">
                <a:ln w="19050" cap="flat">
                  <a:solidFill>
                    <a:schemeClr val="dk2"/>
                  </a:solidFill>
                  <a:prstDash val="solid"/>
                  <a:round/>
                  <a:headEnd type="none" w="med" len="med"/>
                  <a:tailEnd type="none" w="med" len="med"/>
                </a:ln>
                <a:solidFill>
                  <a:schemeClr val="lt2"/>
                </a:solidFill>
                <a:latin typeface="Arial"/>
              </a:rPr>
            </a:br>
            <a:r>
              <a:rPr b="0" i="0">
                <a:ln w="19050" cap="flat">
                  <a:solidFill>
                    <a:schemeClr val="dk2"/>
                  </a:solidFill>
                  <a:prstDash val="solid"/>
                  <a:round/>
                  <a:headEnd type="none" w="med" len="med"/>
                  <a:tailEnd type="none" w="med" len="med"/>
                </a:ln>
                <a:solidFill>
                  <a:schemeClr val="lt2"/>
                </a:solidFill>
                <a:latin typeface="Arial"/>
              </a:rPr>
              <a:t>Citizens </a:t>
            </a:r>
            <a:br>
              <a:rPr b="0" i="0">
                <a:ln w="19050" cap="flat">
                  <a:solidFill>
                    <a:schemeClr val="dk2"/>
                  </a:solidFill>
                  <a:prstDash val="solid"/>
                  <a:round/>
                  <a:headEnd type="none" w="med" len="med"/>
                  <a:tailEnd type="none" w="med" len="med"/>
                </a:ln>
                <a:solidFill>
                  <a:schemeClr val="lt2"/>
                </a:solidFill>
                <a:latin typeface="Arial"/>
              </a:rPr>
            </a:br>
            <a:r>
              <a:rPr b="0" i="0">
                <a:ln w="19050" cap="flat">
                  <a:solidFill>
                    <a:schemeClr val="dk2"/>
                  </a:solidFill>
                  <a:prstDash val="solid"/>
                  <a:round/>
                  <a:headEnd type="none" w="med" len="med"/>
                  <a:tailEnd type="none" w="med" len="med"/>
                </a:ln>
                <a:solidFill>
                  <a:schemeClr val="lt2"/>
                </a:solidFill>
                <a:latin typeface="Arial"/>
              </a:rPr>
              <a:t>should...</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par>
                                <p:cTn id="8" presetID="10" presetClass="entr" presetSubtype="0" fill="hold" nodeType="withEffect">
                                  <p:stCondLst>
                                    <p:cond delay="0"/>
                                  </p:stCondLst>
                                  <p:childTnLst>
                                    <p:set>
                                      <p:cBhvr>
                                        <p:cTn id="9" dur="1" fill="hold">
                                          <p:stCondLst>
                                            <p:cond delay="0"/>
                                          </p:stCondLst>
                                        </p:cTn>
                                        <p:tgtEl>
                                          <p:spTgt spid="206"/>
                                        </p:tgtEl>
                                        <p:attrNameLst>
                                          <p:attrName>style.visibility</p:attrName>
                                        </p:attrNameLst>
                                      </p:cBhvr>
                                      <p:to>
                                        <p:strVal val="visible"/>
                                      </p:to>
                                    </p:set>
                                    <p:animEffect transition="in" filter="fade">
                                      <p:cBhvr>
                                        <p:cTn id="10" dur="1000"/>
                                        <p:tgtEl>
                                          <p:spTgt spid="20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8"/>
                                        </p:tgtEl>
                                        <p:attrNameLst>
                                          <p:attrName>style.visibility</p:attrName>
                                        </p:attrNameLst>
                                      </p:cBhvr>
                                      <p:to>
                                        <p:strVal val="visible"/>
                                      </p:to>
                                    </p:set>
                                    <p:animEffect transition="in" filter="fade">
                                      <p:cBhvr>
                                        <p:cTn id="15" dur="400"/>
                                        <p:tgtEl>
                                          <p:spTgt spid="208"/>
                                        </p:tgtEl>
                                      </p:cBhvr>
                                    </p:animEffect>
                                  </p:childTnLst>
                                </p:cTn>
                              </p:par>
                            </p:childTnLst>
                          </p:cTn>
                        </p:par>
                        <p:par>
                          <p:cTn id="16" fill="hold">
                            <p:stCondLst>
                              <p:cond delay="400"/>
                            </p:stCondLst>
                            <p:childTnLst>
                              <p:par>
                                <p:cTn id="17" presetID="10" presetClass="entr" presetSubtype="0" fill="hold" nodeType="afterEffect">
                                  <p:stCondLst>
                                    <p:cond delay="0"/>
                                  </p:stCondLst>
                                  <p:childTnLst>
                                    <p:set>
                                      <p:cBhvr>
                                        <p:cTn id="18" dur="1" fill="hold">
                                          <p:stCondLst>
                                            <p:cond delay="0"/>
                                          </p:stCondLst>
                                        </p:cTn>
                                        <p:tgtEl>
                                          <p:spTgt spid="209"/>
                                        </p:tgtEl>
                                        <p:attrNameLst>
                                          <p:attrName>style.visibility</p:attrName>
                                        </p:attrNameLst>
                                      </p:cBhvr>
                                      <p:to>
                                        <p:strVal val="visible"/>
                                      </p:to>
                                    </p:set>
                                    <p:animEffect transition="in" filter="fade">
                                      <p:cBhvr>
                                        <p:cTn id="19" dur="300"/>
                                        <p:tgtEl>
                                          <p:spTgt spid="209"/>
                                        </p:tgtEl>
                                      </p:cBhvr>
                                    </p:animEffect>
                                  </p:childTnLst>
                                </p:cTn>
                              </p:par>
                            </p:childTnLst>
                          </p:cTn>
                        </p:par>
                        <p:par>
                          <p:cTn id="20" fill="hold">
                            <p:stCondLst>
                              <p:cond delay="700"/>
                            </p:stCondLst>
                            <p:childTnLst>
                              <p:par>
                                <p:cTn id="21" presetID="10" presetClass="entr" presetSubtype="0" fill="hold" nodeType="afterEffect">
                                  <p:stCondLst>
                                    <p:cond delay="0"/>
                                  </p:stCondLst>
                                  <p:childTnLst>
                                    <p:set>
                                      <p:cBhvr>
                                        <p:cTn id="22" dur="1" fill="hold">
                                          <p:stCondLst>
                                            <p:cond delay="0"/>
                                          </p:stCondLst>
                                        </p:cTn>
                                        <p:tgtEl>
                                          <p:spTgt spid="210"/>
                                        </p:tgtEl>
                                        <p:attrNameLst>
                                          <p:attrName>style.visibility</p:attrName>
                                        </p:attrNameLst>
                                      </p:cBhvr>
                                      <p:to>
                                        <p:strVal val="visible"/>
                                      </p:to>
                                    </p:set>
                                    <p:animEffect transition="in" filter="fade">
                                      <p:cBhvr>
                                        <p:cTn id="23" dur="400"/>
                                        <p:tgtEl>
                                          <p:spTgt spid="210"/>
                                        </p:tgtEl>
                                      </p:cBhvr>
                                    </p:animEffect>
                                  </p:childTnLst>
                                </p:cTn>
                              </p:par>
                            </p:childTnLst>
                          </p:cTn>
                        </p:par>
                        <p:par>
                          <p:cTn id="24" fill="hold">
                            <p:stCondLst>
                              <p:cond delay="1100"/>
                            </p:stCondLst>
                            <p:childTnLst>
                              <p:par>
                                <p:cTn id="25" presetID="10" presetClass="entr" presetSubtype="0" fill="hold" nodeType="after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fade">
                                      <p:cBhvr>
                                        <p:cTn id="27" dur="400"/>
                                        <p:tgtEl>
                                          <p:spTgt spid="21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12"/>
                                        </p:tgtEl>
                                        <p:attrNameLst>
                                          <p:attrName>style.visibility</p:attrName>
                                        </p:attrNameLst>
                                      </p:cBhvr>
                                      <p:to>
                                        <p:strVal val="visible"/>
                                      </p:to>
                                    </p:set>
                                    <p:animEffect transition="in" filter="fade">
                                      <p:cBhvr>
                                        <p:cTn id="31" dur="400"/>
                                        <p:tgtEl>
                                          <p:spTgt spid="2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205"/>
                                        </p:tgtEl>
                                      </p:cBhvr>
                                    </p:animEffect>
                                    <p:set>
                                      <p:cBhvr>
                                        <p:cTn id="36" dur="1" fill="hold">
                                          <p:stCondLst>
                                            <p:cond delay="1000"/>
                                          </p:stCondLst>
                                        </p:cTn>
                                        <p:tgtEl>
                                          <p:spTgt spid="205"/>
                                        </p:tgtEl>
                                        <p:attrNameLst>
                                          <p:attrName>style.visibility</p:attrName>
                                        </p:attrNameLst>
                                      </p:cBhvr>
                                      <p:to>
                                        <p:strVal val="hidden"/>
                                      </p:to>
                                    </p:set>
                                  </p:childTnLst>
                                </p:cTn>
                              </p:par>
                              <p:par>
                                <p:cTn id="37" presetID="8" presetClass="emph" presetSubtype="0" fill="hold" nodeType="withEffect">
                                  <p:stCondLst>
                                    <p:cond delay="0"/>
                                  </p:stCondLst>
                                  <p:childTnLst>
                                    <p:animRot by="-21600000">
                                      <p:cBhvr>
                                        <p:cTn id="38" dur="1000" fill="hold"/>
                                        <p:tgtEl>
                                          <p:spTgt spid="205"/>
                                        </p:tgtEl>
                                        <p:attrNameLst>
                                          <p:attrName>r</p:attrName>
                                        </p:attrNameLst>
                                      </p:cBhvr>
                                    </p:animRot>
                                  </p:childTnLst>
                                </p:cTn>
                              </p:par>
                              <p:par>
                                <p:cTn id="39" presetID="23" presetClass="entr" presetSubtype="16" fill="hold" nodeType="withEffect">
                                  <p:stCondLst>
                                    <p:cond delay="0"/>
                                  </p:stCondLst>
                                  <p:childTnLst>
                                    <p:set>
                                      <p:cBhvr>
                                        <p:cTn id="40" dur="1" fill="hold">
                                          <p:stCondLst>
                                            <p:cond delay="0"/>
                                          </p:stCondLst>
                                        </p:cTn>
                                        <p:tgtEl>
                                          <p:spTgt spid="213"/>
                                        </p:tgtEl>
                                        <p:attrNameLst>
                                          <p:attrName>style.visibility</p:attrName>
                                        </p:attrNameLst>
                                      </p:cBhvr>
                                      <p:to>
                                        <p:strVal val="visible"/>
                                      </p:to>
                                    </p:set>
                                    <p:anim calcmode="lin" valueType="num">
                                      <p:cBhvr additive="base">
                                        <p:cTn id="41" dur="1000"/>
                                        <p:tgtEl>
                                          <p:spTgt spid="213"/>
                                        </p:tgtEl>
                                        <p:attrNameLst>
                                          <p:attrName>ppt_w</p:attrName>
                                        </p:attrNameLst>
                                      </p:cBhvr>
                                      <p:tavLst>
                                        <p:tav tm="0">
                                          <p:val>
                                            <p:strVal val="0"/>
                                          </p:val>
                                        </p:tav>
                                        <p:tav tm="100000">
                                          <p:val>
                                            <p:strVal val="#ppt_w"/>
                                          </p:val>
                                        </p:tav>
                                      </p:tavLst>
                                    </p:anim>
                                    <p:anim calcmode="lin" valueType="num">
                                      <p:cBhvr additive="base">
                                        <p:cTn id="42" dur="1000"/>
                                        <p:tgtEl>
                                          <p:spTgt spid="213"/>
                                        </p:tgtEl>
                                        <p:attrNameLst>
                                          <p:attrName>ppt_h</p:attrName>
                                        </p:attrNameLst>
                                      </p:cBhvr>
                                      <p:tavLst>
                                        <p:tav tm="0">
                                          <p:val>
                                            <p:strVal val="0"/>
                                          </p:val>
                                        </p:tav>
                                        <p:tav tm="100000">
                                          <p:val>
                                            <p:strVal val="#ppt_h"/>
                                          </p:val>
                                        </p:tav>
                                      </p:tavLst>
                                    </p:anim>
                                  </p:childTnLst>
                                </p:cTn>
                              </p:par>
                              <p:par>
                                <p:cTn id="43" presetID="10" presetClass="exit" presetSubtype="0" fill="hold" nodeType="withEffect">
                                  <p:stCondLst>
                                    <p:cond delay="0"/>
                                  </p:stCondLst>
                                  <p:childTnLst>
                                    <p:animEffect transition="out" filter="fade">
                                      <p:cBhvr>
                                        <p:cTn id="44" dur="1000"/>
                                        <p:tgtEl>
                                          <p:spTgt spid="207"/>
                                        </p:tgtEl>
                                      </p:cBhvr>
                                    </p:animEffect>
                                    <p:set>
                                      <p:cBhvr>
                                        <p:cTn id="45" dur="1" fill="hold">
                                          <p:stCondLst>
                                            <p:cond delay="1000"/>
                                          </p:stCondLst>
                                        </p:cTn>
                                        <p:tgtEl>
                                          <p:spTgt spid="20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06"/>
                                        </p:tgtEl>
                                        <p:attrNameLst>
                                          <p:attrName>style.visibility</p:attrName>
                                        </p:attrNameLst>
                                      </p:cBhvr>
                                      <p:to>
                                        <p:strVal val="visible"/>
                                      </p:to>
                                    </p:set>
                                    <p:animEffect transition="in" filter="fade">
                                      <p:cBhvr>
                                        <p:cTn id="50" dur="1000"/>
                                        <p:tgtEl>
                                          <p:spTgt spid="206"/>
                                        </p:tgtEl>
                                      </p:cBhvr>
                                    </p:animEffect>
                                  </p:childTnLst>
                                </p:cTn>
                              </p:par>
                              <p:par>
                                <p:cTn id="51" presetID="10" presetClass="entr" presetSubtype="0" fill="hold" nodeType="withEffect">
                                  <p:stCondLst>
                                    <p:cond delay="0"/>
                                  </p:stCondLst>
                                  <p:childTnLst>
                                    <p:set>
                                      <p:cBhvr>
                                        <p:cTn id="52" dur="1" fill="hold">
                                          <p:stCondLst>
                                            <p:cond delay="0"/>
                                          </p:stCondLst>
                                        </p:cTn>
                                        <p:tgtEl>
                                          <p:spTgt spid="208"/>
                                        </p:tgtEl>
                                        <p:attrNameLst>
                                          <p:attrName>style.visibility</p:attrName>
                                        </p:attrNameLst>
                                      </p:cBhvr>
                                      <p:to>
                                        <p:strVal val="visible"/>
                                      </p:to>
                                    </p:set>
                                    <p:animEffect transition="in" filter="fade">
                                      <p:cBhvr>
                                        <p:cTn id="53" dur="1000"/>
                                        <p:tgtEl>
                                          <p:spTgt spid="208"/>
                                        </p:tgtEl>
                                      </p:cBhvr>
                                    </p:animEffect>
                                  </p:childTnLst>
                                </p:cTn>
                              </p:par>
                              <p:par>
                                <p:cTn id="54" presetID="10" presetClass="entr" presetSubtype="0" fill="hold" nodeType="withEffect">
                                  <p:stCondLst>
                                    <p:cond delay="0"/>
                                  </p:stCondLst>
                                  <p:childTnLst>
                                    <p:set>
                                      <p:cBhvr>
                                        <p:cTn id="55" dur="1" fill="hold">
                                          <p:stCondLst>
                                            <p:cond delay="0"/>
                                          </p:stCondLst>
                                        </p:cTn>
                                        <p:tgtEl>
                                          <p:spTgt spid="209"/>
                                        </p:tgtEl>
                                        <p:attrNameLst>
                                          <p:attrName>style.visibility</p:attrName>
                                        </p:attrNameLst>
                                      </p:cBhvr>
                                      <p:to>
                                        <p:strVal val="visible"/>
                                      </p:to>
                                    </p:set>
                                    <p:animEffect transition="in" filter="fade">
                                      <p:cBhvr>
                                        <p:cTn id="56" dur="1000"/>
                                        <p:tgtEl>
                                          <p:spTgt spid="209"/>
                                        </p:tgtEl>
                                      </p:cBhvr>
                                    </p:animEffect>
                                  </p:childTnLst>
                                </p:cTn>
                              </p:par>
                              <p:par>
                                <p:cTn id="57" presetID="10" presetClass="entr" presetSubtype="0" fill="hold" nodeType="withEffect">
                                  <p:stCondLst>
                                    <p:cond delay="0"/>
                                  </p:stCondLst>
                                  <p:childTnLst>
                                    <p:set>
                                      <p:cBhvr>
                                        <p:cTn id="58" dur="1" fill="hold">
                                          <p:stCondLst>
                                            <p:cond delay="0"/>
                                          </p:stCondLst>
                                        </p:cTn>
                                        <p:tgtEl>
                                          <p:spTgt spid="211"/>
                                        </p:tgtEl>
                                        <p:attrNameLst>
                                          <p:attrName>style.visibility</p:attrName>
                                        </p:attrNameLst>
                                      </p:cBhvr>
                                      <p:to>
                                        <p:strVal val="visible"/>
                                      </p:to>
                                    </p:set>
                                    <p:animEffect transition="in" filter="fade">
                                      <p:cBhvr>
                                        <p:cTn id="59" dur="1000"/>
                                        <p:tgtEl>
                                          <p:spTgt spid="211"/>
                                        </p:tgtEl>
                                      </p:cBhvr>
                                    </p:animEffect>
                                  </p:childTnLst>
                                </p:cTn>
                              </p:par>
                              <p:par>
                                <p:cTn id="60" presetID="10" presetClass="entr" presetSubtype="0" fill="hold" nodeType="withEffect">
                                  <p:stCondLst>
                                    <p:cond delay="0"/>
                                  </p:stCondLst>
                                  <p:childTnLst>
                                    <p:set>
                                      <p:cBhvr>
                                        <p:cTn id="61" dur="1" fill="hold">
                                          <p:stCondLst>
                                            <p:cond delay="0"/>
                                          </p:stCondLst>
                                        </p:cTn>
                                        <p:tgtEl>
                                          <p:spTgt spid="212"/>
                                        </p:tgtEl>
                                        <p:attrNameLst>
                                          <p:attrName>style.visibility</p:attrName>
                                        </p:attrNameLst>
                                      </p:cBhvr>
                                      <p:to>
                                        <p:strVal val="visible"/>
                                      </p:to>
                                    </p:set>
                                    <p:animEffect transition="in" filter="fade">
                                      <p:cBhvr>
                                        <p:cTn id="62" dur="1000"/>
                                        <p:tgtEl>
                                          <p:spTgt spid="212"/>
                                        </p:tgtEl>
                                      </p:cBhvr>
                                    </p:animEffect>
                                  </p:childTnLst>
                                </p:cTn>
                              </p:par>
                              <p:par>
                                <p:cTn id="63" presetID="10" presetClass="entr" presetSubtype="0" fill="hold" nodeType="withEffect">
                                  <p:stCondLst>
                                    <p:cond delay="0"/>
                                  </p:stCondLst>
                                  <p:childTnLst>
                                    <p:set>
                                      <p:cBhvr>
                                        <p:cTn id="64" dur="1" fill="hold">
                                          <p:stCondLst>
                                            <p:cond delay="0"/>
                                          </p:stCondLst>
                                        </p:cTn>
                                        <p:tgtEl>
                                          <p:spTgt spid="210"/>
                                        </p:tgtEl>
                                        <p:attrNameLst>
                                          <p:attrName>style.visibility</p:attrName>
                                        </p:attrNameLst>
                                      </p:cBhvr>
                                      <p:to>
                                        <p:strVal val="visible"/>
                                      </p:to>
                                    </p:set>
                                    <p:animEffect transition="in" filter="fade">
                                      <p:cBhvr>
                                        <p:cTn id="65"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104645"/>
            <a:ext cx="8229600" cy="643050"/>
          </a:xfrm>
          <a:prstGeom prst="rect">
            <a:avLst/>
          </a:prstGeom>
        </p:spPr>
        <p:txBody>
          <a:bodyPr lIns="91425" tIns="91425" rIns="91425" bIns="91425" anchor="b" anchorCtr="0">
            <a:noAutofit/>
          </a:bodyPr>
          <a:lstStyle/>
          <a:p>
            <a:pPr>
              <a:spcBef>
                <a:spcPts val="0"/>
              </a:spcBef>
              <a:buNone/>
            </a:pPr>
            <a:r>
              <a:rPr lang="en"/>
              <a:t>Traits of a Digital Citizen...</a:t>
            </a:r>
          </a:p>
        </p:txBody>
      </p:sp>
      <p:sp>
        <p:nvSpPr>
          <p:cNvPr id="219" name="Shape 219"/>
          <p:cNvSpPr txBox="1">
            <a:spLocks noGrp="1"/>
          </p:cNvSpPr>
          <p:nvPr>
            <p:ph type="body" idx="1"/>
          </p:nvPr>
        </p:nvSpPr>
        <p:spPr>
          <a:xfrm>
            <a:off x="457200" y="1128712"/>
            <a:ext cx="3925500" cy="27942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Responsible and Thoughtful Communicator</a:t>
            </a:r>
          </a:p>
          <a:p>
            <a:pPr lvl="0" rtl="0">
              <a:spcBef>
                <a:spcPts val="0"/>
              </a:spcBef>
              <a:buNone/>
            </a:pPr>
            <a:endParaRPr sz="1000"/>
          </a:p>
          <a:p>
            <a:pPr marL="457200" lvl="0" indent="-419100" rtl="0">
              <a:spcBef>
                <a:spcPts val="0"/>
              </a:spcBef>
              <a:buClr>
                <a:schemeClr val="dk1"/>
              </a:buClr>
              <a:buSzPct val="100000"/>
              <a:buFont typeface="Arial"/>
              <a:buChar char="●"/>
            </a:pPr>
            <a:r>
              <a:rPr lang="en"/>
              <a:t>Problem solver:</a:t>
            </a:r>
          </a:p>
          <a:p>
            <a:pPr lvl="0" rtl="0">
              <a:spcBef>
                <a:spcPts val="0"/>
              </a:spcBef>
              <a:buNone/>
            </a:pPr>
            <a:endParaRPr sz="1000"/>
          </a:p>
          <a:p>
            <a:pPr marL="457200" lvl="0" indent="-419100" rtl="0">
              <a:spcBef>
                <a:spcPts val="0"/>
              </a:spcBef>
              <a:buClr>
                <a:schemeClr val="dk1"/>
              </a:buClr>
              <a:buSzPct val="100000"/>
              <a:buFont typeface="Arial"/>
              <a:buChar char="●"/>
            </a:pPr>
            <a:r>
              <a:rPr lang="en"/>
              <a:t>Variety of Tools</a:t>
            </a:r>
          </a:p>
          <a:p>
            <a:pPr lvl="0" rtl="0">
              <a:spcBef>
                <a:spcPts val="0"/>
              </a:spcBef>
              <a:buNone/>
            </a:pPr>
            <a:endParaRPr sz="1000"/>
          </a:p>
          <a:p>
            <a:pPr marL="457200" lvl="0" indent="-419100" rtl="0">
              <a:spcBef>
                <a:spcPts val="0"/>
              </a:spcBef>
              <a:buClr>
                <a:schemeClr val="dk1"/>
              </a:buClr>
              <a:buSzPct val="100000"/>
              <a:buFont typeface="Arial"/>
              <a:buChar char="●"/>
            </a:pPr>
            <a:r>
              <a:rPr lang="en"/>
              <a:t>New Situations</a:t>
            </a:r>
          </a:p>
          <a:p>
            <a:pPr lvl="0">
              <a:spcBef>
                <a:spcPts val="0"/>
              </a:spcBef>
              <a:buNone/>
            </a:pPr>
            <a:endParaRPr/>
          </a:p>
        </p:txBody>
      </p:sp>
      <p:sp>
        <p:nvSpPr>
          <p:cNvPr id="220" name="Shape 220"/>
          <p:cNvSpPr txBox="1">
            <a:spLocks noGrp="1"/>
          </p:cNvSpPr>
          <p:nvPr>
            <p:ph type="body" idx="2"/>
          </p:nvPr>
        </p:nvSpPr>
        <p:spPr>
          <a:xfrm>
            <a:off x="4761353" y="1433512"/>
            <a:ext cx="3925500" cy="27942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Skeptical but not Cynical</a:t>
            </a:r>
          </a:p>
          <a:p>
            <a:pPr lvl="0" rtl="0">
              <a:spcBef>
                <a:spcPts val="0"/>
              </a:spcBef>
              <a:buNone/>
            </a:pPr>
            <a:endParaRPr sz="1000"/>
          </a:p>
          <a:p>
            <a:pPr marL="457200" lvl="0" indent="-419100" rtl="0">
              <a:spcBef>
                <a:spcPts val="0"/>
              </a:spcBef>
              <a:buClr>
                <a:schemeClr val="dk1"/>
              </a:buClr>
              <a:buSzPct val="100000"/>
              <a:buFont typeface="Arial"/>
              <a:buChar char="●"/>
            </a:pPr>
            <a:r>
              <a:rPr lang="en"/>
              <a:t>Understands Systems</a:t>
            </a:r>
          </a:p>
          <a:p>
            <a:pPr lvl="0" rtl="0">
              <a:spcBef>
                <a:spcPts val="0"/>
              </a:spcBef>
              <a:buNone/>
            </a:pPr>
            <a:endParaRPr sz="1000"/>
          </a:p>
          <a:p>
            <a:pPr marL="457200" lvl="0" indent="-419100">
              <a:spcBef>
                <a:spcPts val="0"/>
              </a:spcBef>
              <a:buClr>
                <a:schemeClr val="dk1"/>
              </a:buClr>
              <a:buSzPct val="100000"/>
              <a:buFont typeface="Arial"/>
              <a:buChar char="●"/>
            </a:pPr>
            <a:r>
              <a:rPr lang="en"/>
              <a:t>Team Member</a:t>
            </a: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104645"/>
            <a:ext cx="8229600" cy="643050"/>
          </a:xfrm>
          <a:prstGeom prst="rect">
            <a:avLst/>
          </a:prstGeom>
        </p:spPr>
        <p:txBody>
          <a:bodyPr lIns="91425" tIns="91425" rIns="91425" bIns="91425" anchor="b" anchorCtr="0">
            <a:noAutofit/>
          </a:bodyPr>
          <a:lstStyle/>
          <a:p>
            <a:pPr>
              <a:spcBef>
                <a:spcPts val="0"/>
              </a:spcBef>
              <a:buNone/>
            </a:pPr>
            <a:r>
              <a:rPr lang="en"/>
              <a:t>#DIGCIT Course</a:t>
            </a:r>
          </a:p>
        </p:txBody>
      </p:sp>
      <p:sp>
        <p:nvSpPr>
          <p:cNvPr id="226" name="Shape 226"/>
          <p:cNvSpPr txBox="1">
            <a:spLocks noGrp="1"/>
          </p:cNvSpPr>
          <p:nvPr>
            <p:ph type="body" idx="1"/>
          </p:nvPr>
        </p:nvSpPr>
        <p:spPr>
          <a:xfrm>
            <a:off x="457200" y="1052512"/>
            <a:ext cx="8229600" cy="27942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Required, One Semester</a:t>
            </a:r>
          </a:p>
          <a:p>
            <a:pPr marL="457200" lvl="0" indent="-419100" rtl="0">
              <a:spcBef>
                <a:spcPts val="0"/>
              </a:spcBef>
              <a:buClr>
                <a:schemeClr val="dk1"/>
              </a:buClr>
              <a:buSzPct val="100000"/>
              <a:buFont typeface="Arial"/>
              <a:buChar char="●"/>
            </a:pPr>
            <a:r>
              <a:rPr lang="en"/>
              <a:t>Organized around ISTE Standards</a:t>
            </a:r>
          </a:p>
          <a:p>
            <a:pPr marL="457200" lvl="0" indent="-419100" rtl="0">
              <a:spcBef>
                <a:spcPts val="0"/>
              </a:spcBef>
              <a:buClr>
                <a:schemeClr val="dk1"/>
              </a:buClr>
              <a:buSzPct val="100000"/>
              <a:buFont typeface="Arial"/>
              <a:buChar char="●"/>
            </a:pPr>
            <a:r>
              <a:rPr lang="en"/>
              <a:t>All “Button-Pushing”/Training is embedded inside thematic projects</a:t>
            </a:r>
          </a:p>
          <a:p>
            <a:pPr marL="457200" lvl="0" indent="-419100" rtl="0">
              <a:spcBef>
                <a:spcPts val="0"/>
              </a:spcBef>
              <a:buClr>
                <a:schemeClr val="dk1"/>
              </a:buClr>
              <a:buSzPct val="100000"/>
              <a:buFont typeface="Arial"/>
              <a:buChar char="●"/>
            </a:pPr>
            <a:r>
              <a:rPr lang="en"/>
              <a:t>Embedded Tools: #flipclass, G+ Communities</a:t>
            </a:r>
          </a:p>
          <a:p>
            <a:pPr marL="457200" lvl="0" indent="-419100">
              <a:spcBef>
                <a:spcPts val="0"/>
              </a:spcBef>
              <a:buClr>
                <a:schemeClr val="dk1"/>
              </a:buClr>
              <a:buSzPct val="100000"/>
              <a:buFont typeface="Arial"/>
              <a:buChar char="●"/>
            </a:pPr>
            <a:r>
              <a:rPr lang="en"/>
              <a:t>Ideas and Concepts reinforced in other classes from Freshman to Senior year</a:t>
            </a:r>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Curriculum: Communication</a:t>
            </a:r>
          </a:p>
        </p:txBody>
      </p:sp>
      <p:sp>
        <p:nvSpPr>
          <p:cNvPr id="232" name="Shape 23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u="sng"/>
              <a:t>Traditional</a:t>
            </a:r>
          </a:p>
          <a:p>
            <a:pPr>
              <a:spcBef>
                <a:spcPts val="0"/>
              </a:spcBef>
              <a:buNone/>
            </a:pPr>
            <a:r>
              <a:rPr lang="en"/>
              <a:t>Make a PowerPoint</a:t>
            </a:r>
          </a:p>
        </p:txBody>
      </p:sp>
      <p:sp>
        <p:nvSpPr>
          <p:cNvPr id="233" name="Shape 233"/>
          <p:cNvSpPr txBox="1">
            <a:spLocks noGrp="1"/>
          </p:cNvSpPr>
          <p:nvPr>
            <p:ph type="body" idx="2"/>
          </p:nvPr>
        </p:nvSpPr>
        <p:spPr>
          <a:xfrm>
            <a:off x="457200" y="2344201"/>
            <a:ext cx="8473799" cy="2676149"/>
          </a:xfrm>
          <a:prstGeom prst="rect">
            <a:avLst/>
          </a:prstGeom>
        </p:spPr>
        <p:txBody>
          <a:bodyPr lIns="91425" tIns="91425" rIns="91425" bIns="91425" anchor="t" anchorCtr="0">
            <a:noAutofit/>
          </a:bodyPr>
          <a:lstStyle/>
          <a:p>
            <a:pPr lvl="0" rtl="0">
              <a:spcBef>
                <a:spcPts val="0"/>
              </a:spcBef>
              <a:buNone/>
            </a:pPr>
            <a:r>
              <a:rPr lang="en"/>
              <a:t>#</a:t>
            </a:r>
            <a:r>
              <a:rPr lang="en" u="sng"/>
              <a:t>DigCit</a:t>
            </a:r>
          </a:p>
          <a:p>
            <a:pPr marL="457200" lvl="0" indent="-381000" rtl="0">
              <a:spcBef>
                <a:spcPts val="0"/>
              </a:spcBef>
              <a:buClr>
                <a:schemeClr val="dk1"/>
              </a:buClr>
              <a:buSzPct val="100000"/>
              <a:buFont typeface="Arial"/>
              <a:buChar char="●"/>
            </a:pPr>
            <a:r>
              <a:rPr lang="en" sz="2400"/>
              <a:t>Effectively communicate using multimedia</a:t>
            </a:r>
          </a:p>
          <a:p>
            <a:pPr marL="457200" lvl="0" indent="-381000" rtl="0">
              <a:spcBef>
                <a:spcPts val="0"/>
              </a:spcBef>
              <a:buClr>
                <a:schemeClr val="dk1"/>
              </a:buClr>
              <a:buSzPct val="100000"/>
              <a:buFont typeface="Arial"/>
              <a:buChar char="●"/>
            </a:pPr>
            <a:r>
              <a:rPr lang="en" sz="2400"/>
              <a:t>Focus on goal and skills</a:t>
            </a:r>
          </a:p>
          <a:p>
            <a:pPr marL="457200" lvl="0" indent="-381000" rtl="0">
              <a:spcBef>
                <a:spcPts val="0"/>
              </a:spcBef>
              <a:buClr>
                <a:schemeClr val="dk1"/>
              </a:buClr>
              <a:buSzPct val="100000"/>
              <a:buFont typeface="Arial"/>
              <a:buChar char="●"/>
            </a:pPr>
            <a:r>
              <a:rPr lang="en" sz="2400"/>
              <a:t>Rubric is presentation (VERB) not the .PPT file (NOUN)</a:t>
            </a:r>
          </a:p>
          <a:p>
            <a:pPr marL="457200" lvl="0" indent="-381000" rtl="0">
              <a:spcBef>
                <a:spcPts val="0"/>
              </a:spcBef>
              <a:buClr>
                <a:schemeClr val="dk1"/>
              </a:buClr>
              <a:buSzPct val="100000"/>
              <a:buFont typeface="Arial"/>
              <a:buChar char="●"/>
            </a:pPr>
            <a:r>
              <a:rPr lang="en" sz="2400"/>
              <a:t>On-the-fly feedback from students (backchannel)</a:t>
            </a:r>
          </a:p>
        </p:txBody>
      </p:sp>
      <p:pic>
        <p:nvPicPr>
          <p:cNvPr id="234" name="Shape 234"/>
          <p:cNvPicPr preferRelativeResize="0"/>
          <p:nvPr/>
        </p:nvPicPr>
        <p:blipFill>
          <a:blip r:embed="rId3">
            <a:alphaModFix/>
          </a:blip>
          <a:stretch>
            <a:fillRect/>
          </a:stretch>
        </p:blipFill>
        <p:spPr>
          <a:xfrm>
            <a:off x="5798475" y="1200150"/>
            <a:ext cx="2509142" cy="1565141"/>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How do we do this?</a:t>
            </a: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Brainstorming</a:t>
            </a:r>
          </a:p>
          <a:p>
            <a:pPr rtl="0">
              <a:spcBef>
                <a:spcPts val="0"/>
              </a:spcBef>
              <a:buNone/>
            </a:pPr>
            <a:r>
              <a:rPr lang="en"/>
              <a:t>Talking</a:t>
            </a:r>
          </a:p>
          <a:p>
            <a:pPr rtl="0">
              <a:spcBef>
                <a:spcPts val="0"/>
              </a:spcBef>
              <a:buNone/>
            </a:pPr>
            <a:r>
              <a:rPr lang="en"/>
              <a:t>Discussing</a:t>
            </a:r>
          </a:p>
          <a:p>
            <a:pPr rtl="0">
              <a:spcBef>
                <a:spcPts val="0"/>
              </a:spcBef>
              <a:buNone/>
            </a:pPr>
            <a:r>
              <a:rPr lang="en"/>
              <a:t>Listening</a:t>
            </a:r>
          </a:p>
          <a:p>
            <a:pPr rtl="0">
              <a:spcBef>
                <a:spcPts val="0"/>
              </a:spcBef>
              <a:buNone/>
            </a:pPr>
            <a:r>
              <a:rPr lang="en"/>
              <a:t>Reflecting</a:t>
            </a:r>
          </a:p>
          <a:p>
            <a:pPr>
              <a:spcBef>
                <a:spcPts val="0"/>
              </a:spcBef>
              <a:buNone/>
            </a:pPr>
            <a:r>
              <a:rPr lang="en"/>
              <a:t>Sharing</a:t>
            </a:r>
          </a:p>
        </p:txBody>
      </p:sp>
      <p:sp>
        <p:nvSpPr>
          <p:cNvPr id="55" name="Shape 55"/>
          <p:cNvSpPr txBox="1">
            <a:spLocks noGrp="1"/>
          </p:cNvSpPr>
          <p:nvPr>
            <p:ph type="body" idx="2"/>
          </p:nvPr>
        </p:nvSpPr>
        <p:spPr>
          <a:xfrm>
            <a:off x="2839125" y="3354450"/>
            <a:ext cx="5730900" cy="1571400"/>
          </a:xfrm>
          <a:prstGeom prst="rect">
            <a:avLst/>
          </a:prstGeom>
        </p:spPr>
        <p:txBody>
          <a:bodyPr lIns="91425" tIns="91425" rIns="91425" bIns="91425" anchor="t" anchorCtr="0">
            <a:noAutofit/>
          </a:bodyPr>
          <a:lstStyle/>
          <a:p>
            <a:pPr rtl="0">
              <a:spcBef>
                <a:spcPts val="0"/>
              </a:spcBef>
              <a:buNone/>
            </a:pPr>
            <a:r>
              <a:rPr lang="en"/>
              <a:t>Backchannel:</a:t>
            </a:r>
          </a:p>
          <a:p>
            <a:pPr rtl="0">
              <a:spcBef>
                <a:spcPts val="0"/>
              </a:spcBef>
              <a:buNone/>
            </a:pPr>
            <a:r>
              <a:rPr lang="en" u="sng">
                <a:solidFill>
                  <a:schemeClr val="hlink"/>
                </a:solidFill>
                <a:hlinkClick r:id="rId3"/>
              </a:rPr>
              <a:t>http://todaysmeet.com/csc-digcit</a:t>
            </a:r>
          </a:p>
          <a:p>
            <a:pPr>
              <a:spcBef>
                <a:spcPts val="0"/>
              </a:spcBef>
              <a:buNone/>
            </a:pPr>
            <a:endParaRPr/>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Curriculum: Critical Thinking</a:t>
            </a:r>
          </a:p>
        </p:txBody>
      </p:sp>
      <p:sp>
        <p:nvSpPr>
          <p:cNvPr id="240" name="Shape 24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u="sng"/>
              <a:t>Traditional</a:t>
            </a:r>
          </a:p>
          <a:p>
            <a:pPr rtl="0">
              <a:spcBef>
                <a:spcPts val="0"/>
              </a:spcBef>
              <a:buNone/>
            </a:pPr>
            <a:r>
              <a:rPr lang="en"/>
              <a:t>Not Taught in Computer Applications</a:t>
            </a:r>
          </a:p>
          <a:p>
            <a:pPr rtl="0">
              <a:spcBef>
                <a:spcPts val="0"/>
              </a:spcBef>
              <a:buNone/>
            </a:pPr>
            <a:endParaRPr/>
          </a:p>
          <a:p>
            <a:pPr>
              <a:spcBef>
                <a:spcPts val="0"/>
              </a:spcBef>
              <a:buNone/>
            </a:pPr>
            <a:endParaRPr/>
          </a:p>
        </p:txBody>
      </p:sp>
      <p:sp>
        <p:nvSpPr>
          <p:cNvPr id="241" name="Shape 241"/>
          <p:cNvSpPr txBox="1">
            <a:spLocks noGrp="1"/>
          </p:cNvSpPr>
          <p:nvPr>
            <p:ph type="body" idx="2"/>
          </p:nvPr>
        </p:nvSpPr>
        <p:spPr>
          <a:xfrm>
            <a:off x="390850" y="2826637"/>
            <a:ext cx="8295900" cy="2632800"/>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u="sng"/>
              <a:t>#DigCit: “Teach the Controversy” Unit</a:t>
            </a:r>
          </a:p>
          <a:p>
            <a:pPr marL="457200" lvl="0" indent="-381000" rtl="0">
              <a:spcBef>
                <a:spcPts val="0"/>
              </a:spcBef>
              <a:buClr>
                <a:schemeClr val="dk1"/>
              </a:buClr>
              <a:buSzPct val="100000"/>
              <a:buFont typeface="Arial"/>
              <a:buChar char="●"/>
            </a:pPr>
            <a:r>
              <a:rPr lang="en" sz="2400"/>
              <a:t>Claim Analysis - Article Evaluation</a:t>
            </a:r>
          </a:p>
          <a:p>
            <a:pPr marL="457200" lvl="0" indent="-381000" rtl="0">
              <a:spcBef>
                <a:spcPts val="0"/>
              </a:spcBef>
              <a:buClr>
                <a:schemeClr val="dk1"/>
              </a:buClr>
              <a:buSzPct val="100000"/>
              <a:buFont typeface="Arial"/>
              <a:buChar char="●"/>
            </a:pPr>
            <a:r>
              <a:rPr lang="en" sz="2400" u="sng">
                <a:solidFill>
                  <a:schemeClr val="hlink"/>
                </a:solidFill>
                <a:hlinkClick r:id="rId3"/>
              </a:rPr>
              <a:t>Research </a:t>
            </a:r>
            <a:r>
              <a:rPr lang="en" sz="2400"/>
              <a:t>Skills - Questioning; Data Tools (PLN)</a:t>
            </a:r>
          </a:p>
          <a:p>
            <a:pPr marL="457200" lvl="0" indent="-381000" rtl="0">
              <a:spcBef>
                <a:spcPts val="0"/>
              </a:spcBef>
              <a:buClr>
                <a:schemeClr val="dk1"/>
              </a:buClr>
              <a:buSzPct val="100000"/>
              <a:buFont typeface="Arial"/>
              <a:buChar char="●"/>
            </a:pPr>
            <a:r>
              <a:rPr lang="en" sz="2400"/>
              <a:t>Problem Solving: "How would you?"</a:t>
            </a:r>
          </a:p>
          <a:p>
            <a:pPr marL="457200" lvl="0" indent="-381000" rtl="0">
              <a:spcBef>
                <a:spcPts val="0"/>
              </a:spcBef>
              <a:buClr>
                <a:schemeClr val="dk1"/>
              </a:buClr>
              <a:buSzPct val="100000"/>
              <a:buFont typeface="Arial"/>
              <a:buChar char="●"/>
            </a:pPr>
            <a:r>
              <a:rPr lang="en" sz="2400"/>
              <a:t>Effective Communication of Plan</a:t>
            </a:r>
          </a:p>
          <a:p>
            <a:pPr>
              <a:spcBef>
                <a:spcPts val="0"/>
              </a:spcBef>
              <a:buNone/>
            </a:pPr>
            <a:endParaRPr sz="2400"/>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304800" y="139525"/>
            <a:ext cx="8462699" cy="857400"/>
          </a:xfrm>
          <a:prstGeom prst="rect">
            <a:avLst/>
          </a:prstGeom>
        </p:spPr>
        <p:txBody>
          <a:bodyPr lIns="91425" tIns="91425" rIns="91425" bIns="91425" anchor="b" anchorCtr="0">
            <a:noAutofit/>
          </a:bodyPr>
          <a:lstStyle/>
          <a:p>
            <a:pPr>
              <a:spcBef>
                <a:spcPts val="0"/>
              </a:spcBef>
              <a:buNone/>
            </a:pPr>
            <a:r>
              <a:rPr lang="en"/>
              <a:t>Curriculum: Creativity and Innovation</a:t>
            </a:r>
          </a:p>
        </p:txBody>
      </p:sp>
      <p:sp>
        <p:nvSpPr>
          <p:cNvPr id="247" name="Shape 24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248" name="Shape 248"/>
          <p:cNvPicPr preferRelativeResize="0"/>
          <p:nvPr/>
        </p:nvPicPr>
        <p:blipFill>
          <a:blip r:embed="rId3">
            <a:alphaModFix/>
          </a:blip>
          <a:stretch>
            <a:fillRect/>
          </a:stretch>
        </p:blipFill>
        <p:spPr>
          <a:xfrm>
            <a:off x="6654475" y="1200150"/>
            <a:ext cx="2032323" cy="2032323"/>
          </a:xfrm>
          <a:prstGeom prst="rect">
            <a:avLst/>
          </a:prstGeom>
          <a:noFill/>
          <a:ln>
            <a:noFill/>
          </a:ln>
        </p:spPr>
      </p:pic>
      <p:pic>
        <p:nvPicPr>
          <p:cNvPr id="249" name="Shape 249"/>
          <p:cNvPicPr preferRelativeResize="0"/>
          <p:nvPr/>
        </p:nvPicPr>
        <p:blipFill>
          <a:blip r:embed="rId4">
            <a:alphaModFix/>
          </a:blip>
          <a:stretch>
            <a:fillRect/>
          </a:stretch>
        </p:blipFill>
        <p:spPr>
          <a:xfrm>
            <a:off x="400724" y="1200150"/>
            <a:ext cx="2094498" cy="3725700"/>
          </a:xfrm>
          <a:prstGeom prst="rect">
            <a:avLst/>
          </a:prstGeom>
          <a:noFill/>
          <a:ln>
            <a:noFill/>
          </a:ln>
        </p:spPr>
      </p:pic>
      <p:pic>
        <p:nvPicPr>
          <p:cNvPr id="250" name="Shape 250"/>
          <p:cNvPicPr preferRelativeResize="0"/>
          <p:nvPr/>
        </p:nvPicPr>
        <p:blipFill>
          <a:blip r:embed="rId5">
            <a:alphaModFix/>
          </a:blip>
          <a:stretch>
            <a:fillRect/>
          </a:stretch>
        </p:blipFill>
        <p:spPr>
          <a:xfrm>
            <a:off x="1967002" y="1200150"/>
            <a:ext cx="3179876" cy="2335400"/>
          </a:xfrm>
          <a:prstGeom prst="rect">
            <a:avLst/>
          </a:prstGeom>
          <a:noFill/>
          <a:ln>
            <a:noFill/>
          </a:ln>
        </p:spPr>
      </p:pic>
      <p:pic>
        <p:nvPicPr>
          <p:cNvPr id="251" name="Shape 251"/>
          <p:cNvPicPr preferRelativeResize="0"/>
          <p:nvPr/>
        </p:nvPicPr>
        <p:blipFill>
          <a:blip r:embed="rId6">
            <a:alphaModFix/>
          </a:blip>
          <a:stretch>
            <a:fillRect/>
          </a:stretch>
        </p:blipFill>
        <p:spPr>
          <a:xfrm>
            <a:off x="3886093" y="2893525"/>
            <a:ext cx="2768381" cy="2032324"/>
          </a:xfrm>
          <a:prstGeom prst="rect">
            <a:avLst/>
          </a:prstGeom>
          <a:noFill/>
          <a:ln>
            <a:noFill/>
          </a:ln>
        </p:spPr>
      </p:pic>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p:nvPr/>
        </p:nvSpPr>
        <p:spPr>
          <a:xfrm>
            <a:off x="2140000" y="1220175"/>
            <a:ext cx="3000000" cy="3000000"/>
          </a:xfrm>
          <a:prstGeom prst="rect">
            <a:avLst/>
          </a:prstGeom>
          <a:noFill/>
          <a:ln>
            <a:noFill/>
          </a:ln>
        </p:spPr>
        <p:txBody>
          <a:bodyPr lIns="91425" tIns="91425" rIns="91425" bIns="91425" anchor="ctr" anchorCtr="0">
            <a:noAutofit/>
          </a:bodyPr>
          <a:lstStyle/>
          <a:p>
            <a:pPr lvl="0" rtl="0">
              <a:spcBef>
                <a:spcPts val="0"/>
              </a:spcBef>
              <a:buNone/>
            </a:pPr>
            <a:r>
              <a:rPr lang="en" u="sng">
                <a:solidFill>
                  <a:schemeClr val="hlink"/>
                </a:solidFill>
                <a:hlinkClick r:id="rId3"/>
              </a:rPr>
              <a:t>https://www.youtube.com/watch?v=fzEVWvb-_jE&amp;feature=youtu.be</a:t>
            </a:r>
            <a:r>
              <a:rPr lang="en"/>
              <a:t> </a:t>
            </a:r>
          </a:p>
        </p:txBody>
      </p:sp>
      <p:sp>
        <p:nvSpPr>
          <p:cNvPr id="257" name="Shape 257">
            <a:hlinkClick r:id="rId4"/>
          </p:cNvPr>
          <p:cNvSpPr/>
          <p:nvPr/>
        </p:nvSpPr>
        <p:spPr>
          <a:xfrm>
            <a:off x="1524000" y="285750"/>
            <a:ext cx="6096000" cy="4572000"/>
          </a:xfrm>
          <a:prstGeom prst="rect">
            <a:avLst/>
          </a:prstGeom>
          <a:blipFill>
            <a:blip r:embed="rId5">
              <a:alphaModFix/>
            </a:blip>
            <a:stretch>
              <a:fillRect/>
            </a:stretch>
          </a:blipFill>
          <a:ln>
            <a:noFill/>
          </a:ln>
        </p:spPr>
      </p:sp>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ctrTitle"/>
          </p:nvPr>
        </p:nvSpPr>
        <p:spPr>
          <a:xfrm>
            <a:off x="685800" y="1421631"/>
            <a:ext cx="7772400" cy="2131500"/>
          </a:xfrm>
          <a:prstGeom prst="rect">
            <a:avLst/>
          </a:prstGeom>
        </p:spPr>
        <p:txBody>
          <a:bodyPr lIns="91425" tIns="91425" rIns="91425" bIns="91425" anchor="b" anchorCtr="0">
            <a:noAutofit/>
          </a:bodyPr>
          <a:lstStyle/>
          <a:p>
            <a:pPr lvl="0" rtl="0">
              <a:spcBef>
                <a:spcPts val="0"/>
              </a:spcBef>
              <a:buNone/>
            </a:pPr>
            <a:r>
              <a:rPr lang="en"/>
              <a:t>Responsible Use</a:t>
            </a:r>
          </a:p>
          <a:p>
            <a:pPr lvl="0" rtl="0">
              <a:spcBef>
                <a:spcPts val="0"/>
              </a:spcBef>
              <a:buNone/>
            </a:pPr>
            <a:r>
              <a:rPr lang="en"/>
              <a:t>and</a:t>
            </a:r>
          </a:p>
          <a:p>
            <a:pPr>
              <a:spcBef>
                <a:spcPts val="0"/>
              </a:spcBef>
              <a:buNone/>
            </a:pPr>
            <a:r>
              <a:rPr lang="en"/>
              <a:t>Social Media</a:t>
            </a:r>
          </a:p>
        </p:txBody>
      </p:sp>
      <p:sp>
        <p:nvSpPr>
          <p:cNvPr id="263" name="Shape 263"/>
          <p:cNvSpPr txBox="1">
            <a:spLocks noGrp="1"/>
          </p:cNvSpPr>
          <p:nvPr>
            <p:ph type="subTitle" idx="1"/>
          </p:nvPr>
        </p:nvSpPr>
        <p:spPr>
          <a:xfrm>
            <a:off x="685800" y="2922690"/>
            <a:ext cx="7772400" cy="3456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502919" y="53339"/>
            <a:ext cx="8664000" cy="668700"/>
          </a:xfrm>
          <a:prstGeom prst="rect">
            <a:avLst/>
          </a:prstGeom>
        </p:spPr>
        <p:txBody>
          <a:bodyPr lIns="38100" tIns="38100" rIns="38100" bIns="38100" anchor="t" anchorCtr="0">
            <a:noAutofit/>
          </a:bodyPr>
          <a:lstStyle/>
          <a:p>
            <a:pPr rtl="0">
              <a:lnSpc>
                <a:spcPct val="100000"/>
              </a:lnSpc>
              <a:spcBef>
                <a:spcPts val="0"/>
              </a:spcBef>
              <a:buNone/>
            </a:pPr>
            <a:r>
              <a:rPr lang="en" sz="4266">
                <a:latin typeface="Comic Sans MS"/>
                <a:ea typeface="Comic Sans MS"/>
                <a:cs typeface="Comic Sans MS"/>
                <a:sym typeface="Comic Sans MS"/>
              </a:rPr>
              <a:t>How teens describe others' actions</a:t>
            </a:r>
          </a:p>
        </p:txBody>
      </p:sp>
      <p:sp>
        <p:nvSpPr>
          <p:cNvPr id="269" name="Shape 269"/>
          <p:cNvSpPr txBox="1">
            <a:spLocks noGrp="1"/>
          </p:cNvSpPr>
          <p:nvPr>
            <p:ph type="body" idx="1"/>
          </p:nvPr>
        </p:nvSpPr>
        <p:spPr>
          <a:xfrm>
            <a:off x="5951805" y="1334653"/>
            <a:ext cx="3378299" cy="677100"/>
          </a:xfrm>
          <a:prstGeom prst="rect">
            <a:avLst/>
          </a:prstGeom>
        </p:spPr>
        <p:txBody>
          <a:bodyPr lIns="38100" tIns="38100" rIns="38100" bIns="38100" anchor="t" anchorCtr="0">
            <a:noAutofit/>
          </a:bodyPr>
          <a:lstStyle/>
          <a:p>
            <a:pPr rtl="0">
              <a:lnSpc>
                <a:spcPct val="100000"/>
              </a:lnSpc>
              <a:spcBef>
                <a:spcPts val="0"/>
              </a:spcBef>
              <a:buNone/>
            </a:pPr>
            <a:r>
              <a:rPr lang="en" sz="2666">
                <a:solidFill>
                  <a:schemeClr val="accent2"/>
                </a:solidFill>
                <a:latin typeface="Comic Sans MS"/>
                <a:ea typeface="Comic Sans MS"/>
                <a:cs typeface="Comic Sans MS"/>
                <a:sym typeface="Comic Sans MS"/>
              </a:rPr>
              <a:t>Take away: They Know, but don't always do :)</a:t>
            </a:r>
          </a:p>
        </p:txBody>
      </p:sp>
      <p:pic>
        <p:nvPicPr>
          <p:cNvPr id="270" name="Shape 270"/>
          <p:cNvPicPr preferRelativeResize="0"/>
          <p:nvPr/>
        </p:nvPicPr>
        <p:blipFill>
          <a:blip r:embed="rId3">
            <a:alphaModFix/>
          </a:blip>
          <a:stretch>
            <a:fillRect/>
          </a:stretch>
        </p:blipFill>
        <p:spPr>
          <a:xfrm>
            <a:off x="347673" y="752900"/>
            <a:ext cx="5270400" cy="2397350"/>
          </a:xfrm>
          <a:prstGeom prst="rect">
            <a:avLst/>
          </a:prstGeom>
          <a:noFill/>
          <a:ln>
            <a:noFill/>
          </a:ln>
        </p:spPr>
      </p:pic>
      <p:sp>
        <p:nvSpPr>
          <p:cNvPr id="271" name="Shape 271"/>
          <p:cNvSpPr txBox="1"/>
          <p:nvPr/>
        </p:nvSpPr>
        <p:spPr>
          <a:xfrm>
            <a:off x="1460351" y="4526279"/>
            <a:ext cx="7461299" cy="458550"/>
          </a:xfrm>
          <a:prstGeom prst="rect">
            <a:avLst/>
          </a:prstGeom>
          <a:noFill/>
          <a:ln>
            <a:noFill/>
          </a:ln>
        </p:spPr>
        <p:txBody>
          <a:bodyPr lIns="38100" tIns="38100" rIns="38100" bIns="38100" anchor="t" anchorCtr="0">
            <a:noAutofit/>
          </a:bodyPr>
          <a:lstStyle/>
          <a:p>
            <a:pPr rtl="0">
              <a:lnSpc>
                <a:spcPct val="100000"/>
              </a:lnSpc>
              <a:spcBef>
                <a:spcPts val="0"/>
              </a:spcBef>
              <a:buNone/>
            </a:pPr>
            <a:r>
              <a:rPr lang="en" sz="2666">
                <a:solidFill>
                  <a:schemeClr val="dk2"/>
                </a:solidFill>
                <a:latin typeface="Comic Sans MS"/>
                <a:ea typeface="Comic Sans MS"/>
                <a:cs typeface="Comic Sans MS"/>
                <a:sym typeface="Comic Sans MS"/>
              </a:rPr>
              <a:t>How they describe that they SHOULD act</a:t>
            </a:r>
          </a:p>
        </p:txBody>
      </p:sp>
      <p:pic>
        <p:nvPicPr>
          <p:cNvPr id="272" name="Shape 272"/>
          <p:cNvPicPr preferRelativeResize="0"/>
          <p:nvPr/>
        </p:nvPicPr>
        <p:blipFill>
          <a:blip r:embed="rId4">
            <a:alphaModFix/>
          </a:blip>
          <a:stretch>
            <a:fillRect/>
          </a:stretch>
        </p:blipFill>
        <p:spPr>
          <a:xfrm>
            <a:off x="2651759" y="3291839"/>
            <a:ext cx="4543425" cy="1251585"/>
          </a:xfrm>
          <a:prstGeom prst="rect">
            <a:avLst/>
          </a:prstGeom>
          <a:noFill/>
          <a:ln>
            <a:noFill/>
          </a:ln>
        </p:spPr>
      </p:pic>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91927"/>
            <a:ext cx="8229600" cy="857400"/>
          </a:xfrm>
          <a:prstGeom prst="rect">
            <a:avLst/>
          </a:prstGeom>
        </p:spPr>
        <p:txBody>
          <a:bodyPr lIns="91425" tIns="91425" rIns="91425" bIns="91425" anchor="b" anchorCtr="0">
            <a:noAutofit/>
          </a:bodyPr>
          <a:lstStyle/>
          <a:p>
            <a:pPr>
              <a:spcBef>
                <a:spcPts val="0"/>
              </a:spcBef>
              <a:buNone/>
            </a:pPr>
            <a:r>
              <a:rPr lang="en"/>
              <a:t>Make Social Media a Part of the Curriculum and Community</a:t>
            </a:r>
          </a:p>
        </p:txBody>
      </p:sp>
      <p:sp>
        <p:nvSpPr>
          <p:cNvPr id="278" name="Shape 278"/>
          <p:cNvSpPr txBox="1">
            <a:spLocks noGrp="1"/>
          </p:cNvSpPr>
          <p:nvPr>
            <p:ph type="body" idx="1"/>
          </p:nvPr>
        </p:nvSpPr>
        <p:spPr>
          <a:xfrm>
            <a:off x="457200" y="1235550"/>
            <a:ext cx="8229600" cy="3725699"/>
          </a:xfrm>
          <a:prstGeom prst="rect">
            <a:avLst/>
          </a:prstGeom>
        </p:spPr>
        <p:txBody>
          <a:bodyPr lIns="91425" tIns="91425" rIns="91425" bIns="91425" anchor="t" anchorCtr="0">
            <a:noAutofit/>
          </a:bodyPr>
          <a:lstStyle/>
          <a:p>
            <a:pPr rtl="0">
              <a:spcBef>
                <a:spcPts val="0"/>
              </a:spcBef>
              <a:buNone/>
            </a:pPr>
            <a:r>
              <a:rPr lang="en" sz="2400" u="sng"/>
              <a:t>#DigCit (and Health, and Religion, and SS)</a:t>
            </a:r>
          </a:p>
          <a:p>
            <a:pPr marL="457200" lvl="0" indent="-381000" rtl="0">
              <a:spcBef>
                <a:spcPts val="0"/>
              </a:spcBef>
              <a:buClr>
                <a:schemeClr val="dk1"/>
              </a:buClr>
              <a:buSzPct val="100000"/>
              <a:buFont typeface="Arial"/>
              <a:buChar char="●"/>
            </a:pPr>
            <a:r>
              <a:rPr lang="en" sz="2400"/>
              <a:t>Identity Awareness - Reflection on Habits; Personal Social Media Analysis</a:t>
            </a:r>
          </a:p>
          <a:p>
            <a:pPr marL="457200" lvl="0" indent="-381000" rtl="0">
              <a:spcBef>
                <a:spcPts val="0"/>
              </a:spcBef>
              <a:buClr>
                <a:schemeClr val="dk1"/>
              </a:buClr>
              <a:buSzPct val="100000"/>
              <a:buFont typeface="Arial"/>
              <a:buChar char="●"/>
            </a:pPr>
            <a:r>
              <a:rPr lang="en" sz="2400"/>
              <a:t>Privacy Control - Lab/Walk-through</a:t>
            </a:r>
          </a:p>
          <a:p>
            <a:pPr marL="457200" lvl="0" indent="-381000" rtl="0">
              <a:spcBef>
                <a:spcPts val="0"/>
              </a:spcBef>
              <a:buClr>
                <a:schemeClr val="dk1"/>
              </a:buClr>
              <a:buSzPct val="100000"/>
              <a:buFont typeface="Arial"/>
              <a:buChar char="●"/>
            </a:pPr>
            <a:r>
              <a:rPr lang="en" sz="2400"/>
              <a:t>Formal &amp; Informal Messaging Demonstration</a:t>
            </a:r>
          </a:p>
          <a:p>
            <a:pPr marL="457200" lvl="0" indent="-381000" rtl="0">
              <a:spcBef>
                <a:spcPts val="0"/>
              </a:spcBef>
              <a:buClr>
                <a:schemeClr val="dk1"/>
              </a:buClr>
              <a:buSzPct val="100000"/>
              <a:buFont typeface="Arial"/>
              <a:buChar char="●"/>
            </a:pPr>
            <a:r>
              <a:rPr lang="en" sz="2400" u="sng">
                <a:solidFill>
                  <a:schemeClr val="hlink"/>
                </a:solidFill>
                <a:hlinkClick r:id="rId3"/>
              </a:rPr>
              <a:t>PLN Development (Confirmation Bias)</a:t>
            </a:r>
          </a:p>
          <a:p>
            <a:pPr rtl="0">
              <a:spcBef>
                <a:spcPts val="0"/>
              </a:spcBef>
              <a:buNone/>
            </a:pPr>
            <a:endParaRPr sz="2400"/>
          </a:p>
          <a:p>
            <a:pPr rtl="0">
              <a:spcBef>
                <a:spcPts val="0"/>
              </a:spcBef>
              <a:buNone/>
            </a:pPr>
            <a:r>
              <a:rPr lang="en" sz="2400"/>
              <a:t>Review the School Social Media Policy</a:t>
            </a:r>
          </a:p>
          <a:p>
            <a:pPr rtl="0">
              <a:spcBef>
                <a:spcPts val="0"/>
              </a:spcBef>
              <a:buNone/>
            </a:pPr>
            <a:r>
              <a:rPr lang="en" sz="2400" u="sng">
                <a:solidFill>
                  <a:schemeClr val="hlink"/>
                </a:solidFill>
                <a:hlinkClick r:id="rId4"/>
              </a:rPr>
              <a:t>Lord-of-the-Flies</a:t>
            </a:r>
            <a:r>
              <a:rPr lang="en" sz="2400"/>
              <a:t> Effect</a:t>
            </a:r>
          </a:p>
          <a:p>
            <a:pPr>
              <a:spcBef>
                <a:spcPts val="0"/>
              </a:spcBef>
              <a:buNone/>
            </a:pPr>
            <a:endParaRPr/>
          </a:p>
        </p:txBody>
      </p:sp>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104645"/>
            <a:ext cx="8229600" cy="643050"/>
          </a:xfrm>
          <a:prstGeom prst="rect">
            <a:avLst/>
          </a:prstGeom>
        </p:spPr>
        <p:txBody>
          <a:bodyPr lIns="91425" tIns="91425" rIns="91425" bIns="91425" anchor="b" anchorCtr="0">
            <a:noAutofit/>
          </a:bodyPr>
          <a:lstStyle/>
          <a:p>
            <a:pPr>
              <a:spcBef>
                <a:spcPts val="0"/>
              </a:spcBef>
              <a:buNone/>
            </a:pPr>
            <a:r>
              <a:rPr lang="en"/>
              <a:t>Parent Awareness Nights</a:t>
            </a:r>
          </a:p>
        </p:txBody>
      </p:sp>
      <p:sp>
        <p:nvSpPr>
          <p:cNvPr id="284" name="Shape 284"/>
          <p:cNvSpPr txBox="1">
            <a:spLocks noGrp="1"/>
          </p:cNvSpPr>
          <p:nvPr>
            <p:ph type="body" idx="1"/>
          </p:nvPr>
        </p:nvSpPr>
        <p:spPr>
          <a:xfrm>
            <a:off x="457200" y="1509712"/>
            <a:ext cx="3925500" cy="2794200"/>
          </a:xfrm>
          <a:prstGeom prst="rect">
            <a:avLst/>
          </a:prstGeom>
        </p:spPr>
        <p:txBody>
          <a:bodyPr lIns="91425" tIns="91425" rIns="91425" bIns="91425" anchor="t" anchorCtr="0">
            <a:noAutofit/>
          </a:bodyPr>
          <a:lstStyle/>
          <a:p>
            <a:pPr lvl="0" rtl="0">
              <a:spcBef>
                <a:spcPts val="0"/>
              </a:spcBef>
              <a:buNone/>
            </a:pPr>
            <a:r>
              <a:rPr lang="en" sz="2400"/>
              <a:t>Current State of Social Media - Tools, Apps, use</a:t>
            </a:r>
          </a:p>
          <a:p>
            <a:pPr lvl="0" rtl="0">
              <a:spcBef>
                <a:spcPts val="0"/>
              </a:spcBef>
              <a:buNone/>
            </a:pPr>
            <a:endParaRPr sz="2400"/>
          </a:p>
          <a:p>
            <a:pPr>
              <a:spcBef>
                <a:spcPts val="0"/>
              </a:spcBef>
              <a:buNone/>
            </a:pPr>
            <a:r>
              <a:rPr lang="en" sz="2400"/>
              <a:t>Emphasize the importance of modeling, communication, and reflection</a:t>
            </a:r>
          </a:p>
        </p:txBody>
      </p:sp>
      <p:sp>
        <p:nvSpPr>
          <p:cNvPr id="285" name="Shape 285"/>
          <p:cNvSpPr txBox="1">
            <a:spLocks noGrp="1"/>
          </p:cNvSpPr>
          <p:nvPr>
            <p:ph type="body" idx="2"/>
          </p:nvPr>
        </p:nvSpPr>
        <p:spPr>
          <a:xfrm>
            <a:off x="4761353" y="1204912"/>
            <a:ext cx="3925500" cy="2794200"/>
          </a:xfrm>
          <a:prstGeom prst="rect">
            <a:avLst/>
          </a:prstGeom>
        </p:spPr>
        <p:txBody>
          <a:bodyPr lIns="91425" tIns="91425" rIns="91425" bIns="91425" anchor="t" anchorCtr="0">
            <a:noAutofit/>
          </a:bodyPr>
          <a:lstStyle/>
          <a:p>
            <a:pPr lvl="0" rtl="0">
              <a:spcBef>
                <a:spcPts val="0"/>
              </a:spcBef>
              <a:buNone/>
            </a:pPr>
            <a:r>
              <a:rPr lang="en" sz="2400"/>
              <a:t>Give specific tips and take-aways (e.g. do not charge the device where you sleep)</a:t>
            </a:r>
          </a:p>
          <a:p>
            <a:pPr lvl="0" rtl="0">
              <a:spcBef>
                <a:spcPts val="0"/>
              </a:spcBef>
              <a:buNone/>
            </a:pPr>
            <a:endParaRPr sz="2400"/>
          </a:p>
          <a:p>
            <a:pPr>
              <a:spcBef>
                <a:spcPts val="0"/>
              </a:spcBef>
              <a:buNone/>
            </a:pPr>
            <a:r>
              <a:rPr lang="en" sz="2400"/>
              <a:t>Give parents the opportunity to share and a contact person to ask questions</a:t>
            </a:r>
          </a:p>
        </p:txBody>
      </p:sp>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ctrTitle"/>
          </p:nvPr>
        </p:nvSpPr>
        <p:spPr>
          <a:xfrm>
            <a:off x="685800" y="354831"/>
            <a:ext cx="7772400" cy="2131649"/>
          </a:xfrm>
          <a:prstGeom prst="rect">
            <a:avLst/>
          </a:prstGeom>
        </p:spPr>
        <p:txBody>
          <a:bodyPr lIns="91425" tIns="91425" rIns="91425" bIns="91425" anchor="b" anchorCtr="0">
            <a:noAutofit/>
          </a:bodyPr>
          <a:lstStyle/>
          <a:p>
            <a:pPr>
              <a:spcBef>
                <a:spcPts val="0"/>
              </a:spcBef>
              <a:buNone/>
            </a:pPr>
            <a:r>
              <a:rPr lang="en"/>
              <a:t>EMERGING ISSUES</a:t>
            </a:r>
          </a:p>
        </p:txBody>
      </p:sp>
      <p:sp>
        <p:nvSpPr>
          <p:cNvPr id="291" name="Shape 291"/>
          <p:cNvSpPr txBox="1">
            <a:spLocks noGrp="1"/>
          </p:cNvSpPr>
          <p:nvPr>
            <p:ph type="subTitle" idx="1"/>
          </p:nvPr>
        </p:nvSpPr>
        <p:spPr>
          <a:xfrm>
            <a:off x="685800" y="2922690"/>
            <a:ext cx="7772400" cy="3456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#NewsLiteracy - Information Fluency</a:t>
            </a:r>
          </a:p>
        </p:txBody>
      </p:sp>
      <p:sp>
        <p:nvSpPr>
          <p:cNvPr id="297" name="Shape 29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Students are after likes, not truth</a:t>
            </a:r>
          </a:p>
          <a:p>
            <a:pPr rtl="0">
              <a:spcBef>
                <a:spcPts val="0"/>
              </a:spcBef>
              <a:buNone/>
            </a:pPr>
            <a:r>
              <a:rPr lang="en"/>
              <a:t>(most popular sites include buzzfeed, not CNN)</a:t>
            </a:r>
          </a:p>
          <a:p>
            <a:pPr rtl="0">
              <a:spcBef>
                <a:spcPts val="0"/>
              </a:spcBef>
              <a:buNone/>
            </a:pPr>
            <a:endParaRPr/>
          </a:p>
          <a:p>
            <a:pPr rtl="0">
              <a:spcBef>
                <a:spcPts val="0"/>
              </a:spcBef>
              <a:buNone/>
            </a:pPr>
            <a:r>
              <a:rPr lang="en"/>
              <a:t>Confirmation Bias is Intensified on Social Media (the SM Analysis Project)</a:t>
            </a:r>
          </a:p>
          <a:p>
            <a:pPr rtl="0">
              <a:spcBef>
                <a:spcPts val="0"/>
              </a:spcBef>
              <a:buNone/>
            </a:pPr>
            <a:endParaRPr/>
          </a:p>
          <a:p>
            <a:pPr>
              <a:spcBef>
                <a:spcPts val="0"/>
              </a:spcBef>
              <a:buNone/>
            </a:pPr>
            <a:r>
              <a:rPr lang="en" u="sng">
                <a:solidFill>
                  <a:schemeClr val="hlink"/>
                </a:solidFill>
                <a:hlinkClick r:id="rId3"/>
              </a:rPr>
              <a:t>http://thenewsliteracyproject.org/resources</a:t>
            </a:r>
            <a:r>
              <a:rPr lang="en"/>
              <a:t> </a:t>
            </a:r>
          </a:p>
        </p:txBody>
      </p:sp>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104645"/>
            <a:ext cx="8229600" cy="643050"/>
          </a:xfrm>
          <a:prstGeom prst="rect">
            <a:avLst/>
          </a:prstGeom>
        </p:spPr>
        <p:txBody>
          <a:bodyPr lIns="91425" tIns="91425" rIns="91425" bIns="91425" anchor="b" anchorCtr="0">
            <a:noAutofit/>
          </a:bodyPr>
          <a:lstStyle/>
          <a:p>
            <a:pPr>
              <a:spcBef>
                <a:spcPts val="0"/>
              </a:spcBef>
              <a:buNone/>
            </a:pPr>
            <a:r>
              <a:rPr lang="en"/>
              <a:t>Digital Distractions</a:t>
            </a:r>
          </a:p>
        </p:txBody>
      </p:sp>
      <p:pic>
        <p:nvPicPr>
          <p:cNvPr id="303" name="Shape 303"/>
          <p:cNvPicPr preferRelativeResize="0"/>
          <p:nvPr/>
        </p:nvPicPr>
        <p:blipFill>
          <a:blip r:embed="rId3">
            <a:alphaModFix/>
          </a:blip>
          <a:stretch>
            <a:fillRect/>
          </a:stretch>
        </p:blipFill>
        <p:spPr>
          <a:xfrm>
            <a:off x="626150" y="1352550"/>
            <a:ext cx="2645250" cy="3523424"/>
          </a:xfrm>
          <a:prstGeom prst="rect">
            <a:avLst/>
          </a:prstGeom>
          <a:noFill/>
          <a:ln>
            <a:noFill/>
          </a:ln>
        </p:spPr>
      </p:pic>
      <p:pic>
        <p:nvPicPr>
          <p:cNvPr id="304" name="Shape 304"/>
          <p:cNvPicPr preferRelativeResize="0"/>
          <p:nvPr/>
        </p:nvPicPr>
        <p:blipFill>
          <a:blip r:embed="rId4">
            <a:alphaModFix/>
          </a:blip>
          <a:stretch>
            <a:fillRect/>
          </a:stretch>
        </p:blipFill>
        <p:spPr>
          <a:xfrm>
            <a:off x="3585050" y="1352550"/>
            <a:ext cx="4718116" cy="3523424"/>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372035" y="4276652"/>
            <a:ext cx="8399999" cy="649199"/>
          </a:xfrm>
          <a:prstGeom prst="rect">
            <a:avLst/>
          </a:prstGeom>
        </p:spPr>
        <p:txBody>
          <a:bodyPr lIns="91425" tIns="91425" rIns="91425" bIns="91425" anchor="t" anchorCtr="0">
            <a:noAutofit/>
          </a:bodyPr>
          <a:lstStyle/>
          <a:p>
            <a:pPr>
              <a:spcBef>
                <a:spcPts val="0"/>
              </a:spcBef>
              <a:buNone/>
            </a:pPr>
            <a:r>
              <a:rPr lang="en"/>
              <a:t>These Crazy Kids These Days! (5 Minutes)</a:t>
            </a:r>
          </a:p>
        </p:txBody>
      </p:sp>
      <p:sp>
        <p:nvSpPr>
          <p:cNvPr id="61" name="Shape 61"/>
          <p:cNvSpPr txBox="1"/>
          <p:nvPr/>
        </p:nvSpPr>
        <p:spPr>
          <a:xfrm>
            <a:off x="476425" y="272250"/>
            <a:ext cx="5123999" cy="3837000"/>
          </a:xfrm>
          <a:prstGeom prst="rect">
            <a:avLst/>
          </a:prstGeom>
          <a:noFill/>
          <a:ln>
            <a:noFill/>
          </a:ln>
        </p:spPr>
        <p:txBody>
          <a:bodyPr lIns="91425" tIns="91425" rIns="91425" bIns="91425" anchor="t" anchorCtr="0">
            <a:noAutofit/>
          </a:bodyPr>
          <a:lstStyle/>
          <a:p>
            <a:pPr marL="457200" lvl="0" indent="-317500" rtl="0">
              <a:lnSpc>
                <a:spcPct val="115000"/>
              </a:lnSpc>
              <a:spcBef>
                <a:spcPts val="0"/>
              </a:spcBef>
              <a:buClr>
                <a:srgbClr val="000000"/>
              </a:buClr>
              <a:buSzPct val="100000"/>
              <a:buFont typeface="Arial"/>
              <a:buChar char="●"/>
            </a:pPr>
            <a:r>
              <a:rPr lang="en"/>
              <a:t>What are the most frustrating habits that we observe in students today?</a:t>
            </a:r>
          </a:p>
          <a:p>
            <a:pPr lvl="0" rtl="0">
              <a:lnSpc>
                <a:spcPct val="115000"/>
              </a:lnSpc>
              <a:spcBef>
                <a:spcPts val="0"/>
              </a:spcBef>
              <a:buNone/>
            </a:pPr>
            <a:endParaRPr/>
          </a:p>
          <a:p>
            <a:pPr marL="457200" lvl="0" indent="-317500" rtl="0">
              <a:lnSpc>
                <a:spcPct val="115000"/>
              </a:lnSpc>
              <a:spcBef>
                <a:spcPts val="0"/>
              </a:spcBef>
              <a:buClr>
                <a:srgbClr val="000000"/>
              </a:buClr>
              <a:buSzPct val="100000"/>
              <a:buFont typeface="Arial"/>
              <a:buChar char="●"/>
            </a:pPr>
            <a:r>
              <a:rPr lang="en"/>
              <a:t>What opportunities can we take advantage of with  students today?</a:t>
            </a:r>
          </a:p>
          <a:p>
            <a:pPr lvl="0" rtl="0">
              <a:lnSpc>
                <a:spcPct val="115000"/>
              </a:lnSpc>
              <a:spcBef>
                <a:spcPts val="0"/>
              </a:spcBef>
              <a:buNone/>
            </a:pPr>
            <a:endParaRPr/>
          </a:p>
          <a:p>
            <a:pPr marL="457200" lvl="0" indent="-317500" rtl="0">
              <a:lnSpc>
                <a:spcPct val="115000"/>
              </a:lnSpc>
              <a:spcBef>
                <a:spcPts val="0"/>
              </a:spcBef>
              <a:buClr>
                <a:srgbClr val="000000"/>
              </a:buClr>
              <a:buSzPct val="100000"/>
              <a:buFont typeface="Arial"/>
              <a:buChar char="●"/>
            </a:pPr>
            <a:r>
              <a:rPr lang="en"/>
              <a:t>What challenges are posed by our culture today that we must face as Catholic schools?</a:t>
            </a:r>
          </a:p>
          <a:p>
            <a:pPr lvl="0" rtl="0">
              <a:lnSpc>
                <a:spcPct val="115000"/>
              </a:lnSpc>
              <a:spcBef>
                <a:spcPts val="0"/>
              </a:spcBef>
              <a:buNone/>
            </a:pPr>
            <a:endParaRPr/>
          </a:p>
          <a:p>
            <a:pPr marL="457200" lvl="0" indent="-342900" rtl="0">
              <a:lnSpc>
                <a:spcPct val="115000"/>
              </a:lnSpc>
              <a:spcBef>
                <a:spcPts val="0"/>
              </a:spcBef>
              <a:buClr>
                <a:srgbClr val="000000"/>
              </a:buClr>
              <a:buSzPct val="100000"/>
              <a:buFont typeface="Arial"/>
              <a:buChar char="●"/>
            </a:pPr>
            <a:r>
              <a:rPr lang="en" sz="1800"/>
              <a:t>Force Field Analysis: </a:t>
            </a:r>
            <a:br>
              <a:rPr lang="en" sz="1800"/>
            </a:br>
            <a:r>
              <a:rPr lang="en" sz="1800"/>
              <a:t>At my school the lights and shadows for forming students in the digital age are...</a:t>
            </a:r>
          </a:p>
        </p:txBody>
      </p:sp>
    </p:spTree>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104645"/>
            <a:ext cx="8229600" cy="643050"/>
          </a:xfrm>
          <a:prstGeom prst="rect">
            <a:avLst/>
          </a:prstGeom>
        </p:spPr>
        <p:txBody>
          <a:bodyPr lIns="91425" tIns="91425" rIns="91425" bIns="91425" anchor="b" anchorCtr="0">
            <a:noAutofit/>
          </a:bodyPr>
          <a:lstStyle/>
          <a:p>
            <a:pPr>
              <a:spcBef>
                <a:spcPts val="0"/>
              </a:spcBef>
              <a:buNone/>
            </a:pPr>
            <a:r>
              <a:rPr lang="en"/>
              <a:t>Digital Distractions</a:t>
            </a:r>
          </a:p>
        </p:txBody>
      </p:sp>
      <p:sp>
        <p:nvSpPr>
          <p:cNvPr id="310" name="Shape 310"/>
          <p:cNvSpPr txBox="1">
            <a:spLocks noGrp="1"/>
          </p:cNvSpPr>
          <p:nvPr>
            <p:ph type="body" idx="1"/>
          </p:nvPr>
        </p:nvSpPr>
        <p:spPr>
          <a:xfrm>
            <a:off x="390950" y="3992081"/>
            <a:ext cx="5159700" cy="85725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Focus on Single-Tasking</a:t>
            </a:r>
          </a:p>
          <a:p>
            <a:pPr marL="457200" lvl="0" indent="-419100" rtl="0">
              <a:spcBef>
                <a:spcPts val="0"/>
              </a:spcBef>
              <a:buClr>
                <a:schemeClr val="dk1"/>
              </a:buClr>
              <a:buSzPct val="100000"/>
              <a:buFont typeface="Arial"/>
              <a:buChar char="●"/>
            </a:pPr>
            <a:r>
              <a:rPr lang="en"/>
              <a:t>Model Expectations</a:t>
            </a:r>
          </a:p>
        </p:txBody>
      </p:sp>
      <p:pic>
        <p:nvPicPr>
          <p:cNvPr id="311" name="Shape 311"/>
          <p:cNvPicPr preferRelativeResize="0"/>
          <p:nvPr/>
        </p:nvPicPr>
        <p:blipFill>
          <a:blip r:embed="rId3">
            <a:alphaModFix/>
          </a:blip>
          <a:stretch>
            <a:fillRect/>
          </a:stretch>
        </p:blipFill>
        <p:spPr>
          <a:xfrm>
            <a:off x="5164733" y="688106"/>
            <a:ext cx="2434218" cy="1823212"/>
          </a:xfrm>
          <a:prstGeom prst="rect">
            <a:avLst/>
          </a:prstGeom>
          <a:noFill/>
          <a:ln>
            <a:noFill/>
          </a:ln>
        </p:spPr>
      </p:pic>
      <p:pic>
        <p:nvPicPr>
          <p:cNvPr id="312" name="Shape 312"/>
          <p:cNvPicPr preferRelativeResize="0"/>
          <p:nvPr/>
        </p:nvPicPr>
        <p:blipFill>
          <a:blip r:embed="rId4">
            <a:alphaModFix/>
          </a:blip>
          <a:stretch>
            <a:fillRect/>
          </a:stretch>
        </p:blipFill>
        <p:spPr>
          <a:xfrm rot="1625999">
            <a:off x="3056608" y="1832181"/>
            <a:ext cx="2235300" cy="1674130"/>
          </a:xfrm>
          <a:prstGeom prst="rect">
            <a:avLst/>
          </a:prstGeom>
          <a:noFill/>
          <a:ln>
            <a:noFill/>
          </a:ln>
        </p:spPr>
      </p:pic>
      <p:pic>
        <p:nvPicPr>
          <p:cNvPr id="313" name="Shape 313"/>
          <p:cNvPicPr preferRelativeResize="0"/>
          <p:nvPr/>
        </p:nvPicPr>
        <p:blipFill>
          <a:blip r:embed="rId5">
            <a:alphaModFix/>
          </a:blip>
          <a:stretch>
            <a:fillRect/>
          </a:stretch>
        </p:blipFill>
        <p:spPr>
          <a:xfrm>
            <a:off x="519800" y="1285856"/>
            <a:ext cx="2662687" cy="2766805"/>
          </a:xfrm>
          <a:prstGeom prst="rect">
            <a:avLst/>
          </a:prstGeom>
          <a:noFill/>
          <a:ln>
            <a:noFill/>
          </a:ln>
        </p:spPr>
      </p:pic>
      <p:pic>
        <p:nvPicPr>
          <p:cNvPr id="314" name="Shape 314"/>
          <p:cNvPicPr preferRelativeResize="0"/>
          <p:nvPr/>
        </p:nvPicPr>
        <p:blipFill>
          <a:blip r:embed="rId6">
            <a:alphaModFix/>
          </a:blip>
          <a:stretch>
            <a:fillRect/>
          </a:stretch>
        </p:blipFill>
        <p:spPr>
          <a:xfrm>
            <a:off x="5121650" y="2770368"/>
            <a:ext cx="2863331" cy="2155555"/>
          </a:xfrm>
          <a:prstGeom prst="rect">
            <a:avLst/>
          </a:prstGeom>
          <a:noFill/>
          <a:ln>
            <a:noFill/>
          </a:ln>
        </p:spPr>
      </p:pic>
    </p:spTree>
  </p:cSld>
  <p:clrMapOvr>
    <a:masterClrMapping/>
  </p:clrMapOvr>
  <p:transition xmlns:p14="http://schemas.microsoft.com/office/powerpoint/2010/mai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p:nvPr/>
        </p:nvSpPr>
        <p:spPr>
          <a:xfrm>
            <a:off x="515325" y="1066800"/>
            <a:ext cx="8196599" cy="30000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a:latin typeface="Verdana"/>
                <a:ea typeface="Verdana"/>
                <a:cs typeface="Verdana"/>
                <a:sym typeface="Verdana"/>
              </a:rPr>
              <a:t>This is not to say that certain problems do not exist.  The speed with which information is communicated exceeds our capacity for reflection and judgement, and this does not make for more balanced and proper forms of self-expression.  The variety of opinions being aired can be seen as helpful, but it also enables people to barricade themselves behind sources of information which only confirm their own wishes and ideas, or political and economic interests.  The world of communications can help us either to expand our knowledge or to lose our bearings.  The desire for digital connectivity can have the effect of isolating us from our neighbours, from those closest to us.  We should not overlook the fact that those who for whatever reason lack access to social media run the risk of being left behind. </a:t>
            </a:r>
          </a:p>
          <a:p>
            <a:pPr lvl="0" rtl="0">
              <a:lnSpc>
                <a:spcPct val="115000"/>
              </a:lnSpc>
              <a:spcBef>
                <a:spcPts val="0"/>
              </a:spcBef>
              <a:buNone/>
            </a:pPr>
            <a:endParaRPr>
              <a:latin typeface="Verdana"/>
              <a:ea typeface="Verdana"/>
              <a:cs typeface="Verdana"/>
              <a:sym typeface="Verdana"/>
            </a:endParaRPr>
          </a:p>
          <a:p>
            <a:pPr rtl="0">
              <a:lnSpc>
                <a:spcPct val="115000"/>
              </a:lnSpc>
              <a:spcBef>
                <a:spcPts val="0"/>
              </a:spcBef>
              <a:buNone/>
            </a:pPr>
            <a:r>
              <a:rPr lang="en">
                <a:latin typeface="Verdana"/>
                <a:ea typeface="Verdana"/>
                <a:cs typeface="Verdana"/>
                <a:sym typeface="Verdana"/>
              </a:rPr>
              <a:t>It is not enough to be passersby on the digital highways, simply “connected”; connections need to grow into true encounters.  We cannot live apart, closed in on ourselves.  We need to love and to be loved.  We need tenderness.  Media strategies do not ensure beauty, goodness and truth in communication.</a:t>
            </a:r>
          </a:p>
          <a:p>
            <a:pPr rtl="0">
              <a:lnSpc>
                <a:spcPct val="115000"/>
              </a:lnSpc>
              <a:spcBef>
                <a:spcPts val="0"/>
              </a:spcBef>
              <a:buNone/>
            </a:pPr>
            <a:endParaRPr>
              <a:latin typeface="Verdana"/>
              <a:ea typeface="Verdana"/>
              <a:cs typeface="Verdana"/>
              <a:sym typeface="Verdana"/>
            </a:endParaRPr>
          </a:p>
          <a:p>
            <a:pPr marL="457200" lvl="0" indent="-317500" rtl="0">
              <a:lnSpc>
                <a:spcPct val="115000"/>
              </a:lnSpc>
              <a:spcBef>
                <a:spcPts val="0"/>
              </a:spcBef>
              <a:buClr>
                <a:srgbClr val="000000"/>
              </a:buClr>
              <a:buSzPct val="100000"/>
              <a:buFont typeface="Verdana"/>
              <a:buChar char="-"/>
            </a:pPr>
            <a:r>
              <a:rPr lang="en">
                <a:latin typeface="Verdana"/>
                <a:ea typeface="Verdana"/>
                <a:cs typeface="Verdana"/>
                <a:sym typeface="Verdana"/>
              </a:rPr>
              <a:t>Pope Francis</a:t>
            </a:r>
          </a:p>
        </p:txBody>
      </p:sp>
    </p:spTree>
  </p:cSld>
  <p:clrMapOvr>
    <a:masterClrMapping/>
  </p:clrMapOvr>
  <p:transition xmlns:p14="http://schemas.microsoft.com/office/powerpoint/2010/mai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ctrTitle"/>
          </p:nvPr>
        </p:nvSpPr>
        <p:spPr>
          <a:xfrm>
            <a:off x="685800" y="473108"/>
            <a:ext cx="7772400" cy="2842199"/>
          </a:xfrm>
          <a:prstGeom prst="rect">
            <a:avLst/>
          </a:prstGeom>
        </p:spPr>
        <p:txBody>
          <a:bodyPr lIns="91425" tIns="91425" rIns="91425" bIns="91425" anchor="b" anchorCtr="0">
            <a:noAutofit/>
          </a:bodyPr>
          <a:lstStyle/>
          <a:p>
            <a:pPr marL="457200" lvl="0" indent="-457200" rtl="0">
              <a:spcBef>
                <a:spcPts val="0"/>
              </a:spcBef>
              <a:buClr>
                <a:schemeClr val="dk2"/>
              </a:buClr>
              <a:buSzPct val="100000"/>
              <a:buFont typeface="Arial"/>
              <a:buChar char="●"/>
            </a:pPr>
            <a:r>
              <a:rPr lang="en" sz="3600"/>
              <a:t>What are the standards your school promotes now?</a:t>
            </a:r>
          </a:p>
          <a:p>
            <a:pPr marL="457200" lvl="0" indent="-457200" rtl="0">
              <a:spcBef>
                <a:spcPts val="0"/>
              </a:spcBef>
              <a:buClr>
                <a:schemeClr val="dk2"/>
              </a:buClr>
              <a:buSzPct val="100000"/>
              <a:buFont typeface="Arial"/>
              <a:buChar char="●"/>
            </a:pPr>
            <a:r>
              <a:rPr lang="en" sz="3600"/>
              <a:t>Where do you/the kids struggle</a:t>
            </a:r>
          </a:p>
          <a:p>
            <a:pPr marL="457200" lvl="0" indent="-457200">
              <a:spcBef>
                <a:spcPts val="0"/>
              </a:spcBef>
              <a:buClr>
                <a:schemeClr val="dk2"/>
              </a:buClr>
              <a:buSzPct val="100000"/>
              <a:buFont typeface="Arial"/>
              <a:buChar char="●"/>
            </a:pPr>
            <a:r>
              <a:rPr lang="en" sz="3600"/>
              <a:t>Share your top takeaways</a:t>
            </a:r>
          </a:p>
        </p:txBody>
      </p:sp>
      <p:sp>
        <p:nvSpPr>
          <p:cNvPr id="325" name="Shape 325"/>
          <p:cNvSpPr txBox="1">
            <a:spLocks noGrp="1"/>
          </p:cNvSpPr>
          <p:nvPr>
            <p:ph type="subTitle" idx="1"/>
          </p:nvPr>
        </p:nvSpPr>
        <p:spPr>
          <a:xfrm>
            <a:off x="685800" y="3896921"/>
            <a:ext cx="7772400" cy="460800"/>
          </a:xfrm>
          <a:prstGeom prst="rect">
            <a:avLst/>
          </a:prstGeom>
        </p:spPr>
        <p:txBody>
          <a:bodyPr lIns="91425" tIns="91425" rIns="91425" bIns="91425" anchor="ctr" anchorCtr="0">
            <a:noAutofit/>
          </a:bodyPr>
          <a:lstStyle/>
          <a:p>
            <a:pPr>
              <a:spcBef>
                <a:spcPts val="0"/>
              </a:spcBef>
              <a:buNone/>
            </a:pPr>
            <a:r>
              <a:rPr lang="en"/>
              <a:t>Table Discussion</a:t>
            </a:r>
          </a:p>
        </p:txBody>
      </p:sp>
    </p:spTree>
  </p:cSld>
  <p:clrMapOvr>
    <a:masterClrMapping/>
  </p:clrMapOvr>
  <p:transition xmlns:p14="http://schemas.microsoft.com/office/powerpoint/2010/mai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ctrTitle"/>
          </p:nvPr>
        </p:nvSpPr>
        <p:spPr>
          <a:xfrm>
            <a:off x="685800" y="473108"/>
            <a:ext cx="7772400" cy="2842199"/>
          </a:xfrm>
          <a:prstGeom prst="rect">
            <a:avLst/>
          </a:prstGeom>
        </p:spPr>
        <p:txBody>
          <a:bodyPr lIns="91425" tIns="91425" rIns="91425" bIns="91425" anchor="b" anchorCtr="0">
            <a:noAutofit/>
          </a:bodyPr>
          <a:lstStyle/>
          <a:p>
            <a:pPr rtl="0">
              <a:spcBef>
                <a:spcPts val="0"/>
              </a:spcBef>
              <a:buNone/>
            </a:pPr>
            <a:r>
              <a:rPr lang="en"/>
              <a:t>Next Up: </a:t>
            </a:r>
          </a:p>
          <a:p>
            <a:pPr>
              <a:spcBef>
                <a:spcPts val="0"/>
              </a:spcBef>
              <a:buNone/>
            </a:pPr>
            <a:r>
              <a:rPr lang="en"/>
              <a:t>Q&amp;A w/ JD</a:t>
            </a:r>
          </a:p>
        </p:txBody>
      </p:sp>
      <p:sp>
        <p:nvSpPr>
          <p:cNvPr id="331" name="Shape 331"/>
          <p:cNvSpPr txBox="1">
            <a:spLocks noGrp="1"/>
          </p:cNvSpPr>
          <p:nvPr>
            <p:ph type="subTitle" idx="1"/>
          </p:nvPr>
        </p:nvSpPr>
        <p:spPr>
          <a:xfrm>
            <a:off x="685800" y="3896921"/>
            <a:ext cx="7772400" cy="460800"/>
          </a:xfrm>
          <a:prstGeom prst="rect">
            <a:avLst/>
          </a:prstGeom>
        </p:spPr>
        <p:txBody>
          <a:bodyPr lIns="91425" tIns="91425" rIns="91425" bIns="91425" anchor="ctr" anchorCtr="0">
            <a:noAutofit/>
          </a:bodyPr>
          <a:lstStyle/>
          <a:p>
            <a:pPr>
              <a:spcBef>
                <a:spcPts val="0"/>
              </a:spcBef>
              <a:buNone/>
            </a:pPr>
            <a:r>
              <a:rPr lang="en"/>
              <a:t>Take a five minute stretch break</a:t>
            </a:r>
          </a:p>
        </p:txBody>
      </p:sp>
    </p:spTree>
  </p:cSld>
  <p:clrMapOvr>
    <a:masterClrMapping/>
  </p:clrMapOvr>
  <p:transition xmlns:p14="http://schemas.microsoft.com/office/powerpoint/2010/mai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57200" y="586987"/>
            <a:ext cx="4353299" cy="2240099"/>
          </a:xfrm>
          <a:prstGeom prst="rect">
            <a:avLst/>
          </a:prstGeom>
        </p:spPr>
        <p:txBody>
          <a:bodyPr lIns="91425" tIns="91425" rIns="91425" bIns="91425" anchor="b" anchorCtr="0">
            <a:noAutofit/>
          </a:bodyPr>
          <a:lstStyle/>
          <a:p>
            <a:pPr lvl="0" rtl="0">
              <a:spcBef>
                <a:spcPts val="0"/>
              </a:spcBef>
              <a:buNone/>
            </a:pPr>
            <a:r>
              <a:rPr lang="en"/>
              <a:t>Go ahead and tweet us…</a:t>
            </a:r>
          </a:p>
          <a:p>
            <a:pPr lvl="0" rtl="0">
              <a:spcBef>
                <a:spcPts val="0"/>
              </a:spcBef>
              <a:buNone/>
            </a:pPr>
            <a:endParaRPr/>
          </a:p>
          <a:p>
            <a:pPr>
              <a:spcBef>
                <a:spcPts val="0"/>
              </a:spcBef>
              <a:buNone/>
            </a:pPr>
            <a:r>
              <a:rPr lang="en"/>
              <a:t>we are totally going to be online</a:t>
            </a:r>
          </a:p>
        </p:txBody>
      </p:sp>
      <p:graphicFrame>
        <p:nvGraphicFramePr>
          <p:cNvPr id="337" name="Shape 337"/>
          <p:cNvGraphicFramePr/>
          <p:nvPr/>
        </p:nvGraphicFramePr>
        <p:xfrm>
          <a:off x="814912" y="3336900"/>
          <a:ext cx="3000000" cy="3000000"/>
        </p:xfrm>
        <a:graphic>
          <a:graphicData uri="http://schemas.openxmlformats.org/drawingml/2006/table">
            <a:tbl>
              <a:tblPr>
                <a:noFill/>
                <a:tableStyleId>{910B2FA0-5396-45C5-8E73-1D7F1D5176E8}</a:tableStyleId>
              </a:tblPr>
              <a:tblGrid>
                <a:gridCol w="3750600"/>
                <a:gridCol w="4447050"/>
              </a:tblGrid>
              <a:tr h="1433350">
                <a:tc>
                  <a:txBody>
                    <a:bodyPr/>
                    <a:lstStyle/>
                    <a:p>
                      <a:pPr lvl="0" rtl="0">
                        <a:spcBef>
                          <a:spcPts val="500"/>
                        </a:spcBef>
                        <a:buClr>
                          <a:srgbClr val="000000"/>
                        </a:buClr>
                        <a:buSzPct val="34782"/>
                        <a:buFont typeface="Arial"/>
                        <a:buNone/>
                      </a:pPr>
                      <a:r>
                        <a:rPr lang="en" sz="2300">
                          <a:solidFill>
                            <a:schemeClr val="dk2"/>
                          </a:solidFill>
                        </a:rPr>
                        <a:t>JD Ferries-Rowe </a:t>
                      </a:r>
                    </a:p>
                    <a:p>
                      <a:pPr lvl="0" rtl="0">
                        <a:spcBef>
                          <a:spcPts val="500"/>
                        </a:spcBef>
                        <a:buNone/>
                      </a:pPr>
                      <a:r>
                        <a:rPr lang="en" sz="1400">
                          <a:solidFill>
                            <a:schemeClr val="dk2"/>
                          </a:solidFill>
                        </a:rPr>
                        <a:t>jdferries@brebeuf.org</a:t>
                      </a:r>
                    </a:p>
                    <a:p>
                      <a:pPr lvl="0" rtl="0">
                        <a:spcBef>
                          <a:spcPts val="500"/>
                        </a:spcBef>
                        <a:buClr>
                          <a:srgbClr val="000000"/>
                        </a:buClr>
                        <a:buSzPct val="57142"/>
                        <a:buFont typeface="Arial"/>
                        <a:buNone/>
                      </a:pPr>
                      <a:r>
                        <a:rPr lang="en" sz="1400" u="sng">
                          <a:solidFill>
                            <a:schemeClr val="dk2"/>
                          </a:solidFill>
                          <a:hlinkClick r:id="rId3"/>
                        </a:rPr>
                        <a:t>http://geekreflection.blogspot.com</a:t>
                      </a:r>
                    </a:p>
                    <a:p>
                      <a:pPr lvl="0" rtl="0">
                        <a:spcBef>
                          <a:spcPts val="500"/>
                        </a:spcBef>
                        <a:buClr>
                          <a:srgbClr val="000000"/>
                        </a:buClr>
                        <a:buSzPct val="57142"/>
                        <a:buFont typeface="Arial"/>
                        <a:buNone/>
                      </a:pPr>
                      <a:r>
                        <a:rPr lang="en" sz="1400">
                          <a:solidFill>
                            <a:schemeClr val="dk2"/>
                          </a:solidFill>
                        </a:rPr>
                        <a:t>Twitter: jdferries</a:t>
                      </a:r>
                    </a:p>
                  </a:txBody>
                  <a:tcPr marL="91425" marR="91425" marT="68575" marB="6857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c>
                  <a:txBody>
                    <a:bodyPr/>
                    <a:lstStyle/>
                    <a:p>
                      <a:pPr lvl="0" rtl="0">
                        <a:spcBef>
                          <a:spcPts val="500"/>
                        </a:spcBef>
                        <a:buClr>
                          <a:srgbClr val="000000"/>
                        </a:buClr>
                        <a:buSzPct val="34782"/>
                        <a:buFont typeface="Arial"/>
                        <a:buNone/>
                      </a:pPr>
                      <a:r>
                        <a:rPr lang="en" sz="2300">
                          <a:solidFill>
                            <a:schemeClr val="dk2"/>
                          </a:solidFill>
                        </a:rPr>
                        <a:t>Jen LaMaster</a:t>
                      </a:r>
                    </a:p>
                    <a:p>
                      <a:pPr lvl="0" rtl="0">
                        <a:spcBef>
                          <a:spcPts val="500"/>
                        </a:spcBef>
                        <a:buClr>
                          <a:srgbClr val="000000"/>
                        </a:buClr>
                        <a:buSzPct val="57142"/>
                        <a:buFont typeface="Arial"/>
                        <a:buNone/>
                      </a:pPr>
                      <a:r>
                        <a:rPr lang="en" sz="1400">
                          <a:solidFill>
                            <a:schemeClr val="dk2"/>
                          </a:solidFill>
                        </a:rPr>
                        <a:t>jlamaster@brebeuf.org</a:t>
                      </a:r>
                    </a:p>
                    <a:p>
                      <a:pPr lvl="0" rtl="0">
                        <a:spcBef>
                          <a:spcPts val="500"/>
                        </a:spcBef>
                        <a:buClr>
                          <a:srgbClr val="000000"/>
                        </a:buClr>
                        <a:buSzPct val="57142"/>
                        <a:buFont typeface="Arial"/>
                        <a:buNone/>
                      </a:pPr>
                      <a:r>
                        <a:rPr lang="en" sz="1400" u="sng">
                          <a:solidFill>
                            <a:schemeClr val="dk2"/>
                          </a:solidFill>
                          <a:hlinkClick r:id="rId4"/>
                        </a:rPr>
                        <a:t>http://40ishoraclereflections.blogspot.com</a:t>
                      </a:r>
                    </a:p>
                    <a:p>
                      <a:pPr lvl="0" rtl="0">
                        <a:spcBef>
                          <a:spcPts val="500"/>
                        </a:spcBef>
                        <a:buClr>
                          <a:srgbClr val="000000"/>
                        </a:buClr>
                        <a:buSzPct val="57142"/>
                        <a:buFont typeface="Arial"/>
                        <a:buNone/>
                      </a:pPr>
                      <a:r>
                        <a:rPr lang="en" sz="1400">
                          <a:solidFill>
                            <a:schemeClr val="dk2"/>
                          </a:solidFill>
                        </a:rPr>
                        <a:t>Twitter: 40ishoracle</a:t>
                      </a:r>
                    </a:p>
                  </a:txBody>
                  <a:tcPr marL="91425" marR="91425" marT="68575" marB="68575">
                    <a:lnL w="9525" cap="flat">
                      <a:solidFill>
                        <a:srgbClr val="000000">
                          <a:alpha val="0"/>
                        </a:srgbClr>
                      </a:solidFill>
                      <a:prstDash val="solid"/>
                      <a:round/>
                      <a:headEnd type="none" w="med" len="med"/>
                      <a:tailEnd type="none" w="med" len="med"/>
                    </a:lnL>
                    <a:lnR w="9525" cap="flat">
                      <a:solidFill>
                        <a:srgbClr val="000000">
                          <a:alpha val="0"/>
                        </a:srgbClr>
                      </a:solidFill>
                      <a:prstDash val="solid"/>
                      <a:round/>
                      <a:headEnd type="none" w="med" len="med"/>
                      <a:tailEnd type="none" w="med" len="med"/>
                    </a:lnR>
                    <a:lnT w="9525" cap="flat">
                      <a:solidFill>
                        <a:srgbClr val="000000">
                          <a:alpha val="0"/>
                        </a:srgbClr>
                      </a:solidFill>
                      <a:prstDash val="solid"/>
                      <a:round/>
                      <a:headEnd type="none" w="med" len="med"/>
                      <a:tailEnd type="none" w="med" len="med"/>
                    </a:lnT>
                    <a:lnB w="9525" cap="flat">
                      <a:solidFill>
                        <a:srgbClr val="000000">
                          <a:alpha val="0"/>
                        </a:srgbClr>
                      </a:solidFill>
                      <a:prstDash val="solid"/>
                      <a:round/>
                      <a:headEnd type="none" w="med" len="med"/>
                      <a:tailEnd type="none" w="med" len="med"/>
                    </a:lnB>
                  </a:tcPr>
                </a:tc>
              </a:tr>
            </a:tbl>
          </a:graphicData>
        </a:graphic>
      </p:graphicFrame>
      <p:pic>
        <p:nvPicPr>
          <p:cNvPr id="338" name="Shape 338"/>
          <p:cNvPicPr preferRelativeResize="0"/>
          <p:nvPr/>
        </p:nvPicPr>
        <p:blipFill>
          <a:blip r:embed="rId5">
            <a:alphaModFix/>
          </a:blip>
          <a:stretch>
            <a:fillRect/>
          </a:stretch>
        </p:blipFill>
        <p:spPr>
          <a:xfrm>
            <a:off x="5058675" y="233662"/>
            <a:ext cx="2386386" cy="3195037"/>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a:blip r:embed="rId3">
            <a:alphaModFix/>
          </a:blip>
          <a:stretch>
            <a:fillRect/>
          </a:stretch>
        </p:blipFill>
        <p:spPr>
          <a:xfrm>
            <a:off x="4119875" y="276475"/>
            <a:ext cx="4614225" cy="4614225"/>
          </a:xfrm>
          <a:prstGeom prst="rect">
            <a:avLst/>
          </a:prstGeom>
          <a:noFill/>
          <a:ln>
            <a:noFill/>
          </a:ln>
        </p:spPr>
      </p:pic>
      <p:sp>
        <p:nvSpPr>
          <p:cNvPr id="67" name="Shape 67"/>
          <p:cNvSpPr txBox="1"/>
          <p:nvPr/>
        </p:nvSpPr>
        <p:spPr>
          <a:xfrm>
            <a:off x="486150" y="359750"/>
            <a:ext cx="3633599" cy="4530900"/>
          </a:xfrm>
          <a:prstGeom prst="rect">
            <a:avLst/>
          </a:prstGeom>
          <a:noFill/>
          <a:ln>
            <a:noFill/>
          </a:ln>
        </p:spPr>
        <p:txBody>
          <a:bodyPr lIns="91425" tIns="91425" rIns="91425" bIns="91425" anchor="t" anchorCtr="0">
            <a:noAutofit/>
          </a:bodyPr>
          <a:lstStyle/>
          <a:p>
            <a:pPr marL="457200" lvl="0" indent="-342900" rtl="0">
              <a:spcBef>
                <a:spcPts val="0"/>
              </a:spcBef>
              <a:buClr>
                <a:srgbClr val="000000"/>
              </a:buClr>
              <a:buSzPct val="100000"/>
              <a:buFont typeface="Arial"/>
              <a:buAutoNum type="arabicPeriod"/>
            </a:pPr>
            <a:r>
              <a:rPr lang="en" sz="1800"/>
              <a:t>Find the right poster</a:t>
            </a:r>
          </a:p>
          <a:p>
            <a:pPr lvl="0" rtl="0">
              <a:spcBef>
                <a:spcPts val="0"/>
              </a:spcBef>
              <a:buNone/>
            </a:pPr>
            <a:endParaRPr sz="1800"/>
          </a:p>
          <a:p>
            <a:pPr marL="457200" lvl="0" indent="-342900" rtl="0">
              <a:spcBef>
                <a:spcPts val="0"/>
              </a:spcBef>
              <a:buClr>
                <a:srgbClr val="000000"/>
              </a:buClr>
              <a:buSzPct val="100000"/>
              <a:buFont typeface="Arial"/>
              <a:buAutoNum type="arabicPeriod"/>
            </a:pPr>
            <a:r>
              <a:rPr lang="en" sz="1800"/>
              <a:t>Stick you post-its on the poster</a:t>
            </a:r>
          </a:p>
          <a:p>
            <a:pPr lvl="0" rtl="0">
              <a:spcBef>
                <a:spcPts val="0"/>
              </a:spcBef>
              <a:buNone/>
            </a:pPr>
            <a:endParaRPr sz="1800"/>
          </a:p>
          <a:p>
            <a:pPr marL="457200" lvl="0" indent="-342900" rtl="0">
              <a:spcBef>
                <a:spcPts val="0"/>
              </a:spcBef>
              <a:buClr>
                <a:srgbClr val="000000"/>
              </a:buClr>
              <a:buSzPct val="100000"/>
              <a:buFont typeface="Arial"/>
              <a:buAutoNum type="arabicPeriod"/>
            </a:pPr>
            <a:r>
              <a:rPr lang="en" sz="1800"/>
              <a:t>Gallery walk</a:t>
            </a:r>
          </a:p>
          <a:p>
            <a:pPr lvl="0" rtl="0">
              <a:spcBef>
                <a:spcPts val="0"/>
              </a:spcBef>
              <a:buNone/>
            </a:pPr>
            <a:r>
              <a:rPr lang="en"/>
              <a:t/>
            </a:r>
            <a:br>
              <a:rPr lang="en"/>
            </a:br>
            <a:r>
              <a:rPr lang="en"/>
              <a:t/>
            </a:r>
            <a:br>
              <a:rPr lang="en"/>
            </a:br>
            <a:r>
              <a:rPr lang="en"/>
              <a:t/>
            </a:r>
            <a:br>
              <a:rPr lang="en"/>
            </a:br>
            <a:endParaRPr lang="en"/>
          </a:p>
          <a:p>
            <a:pPr rtl="0">
              <a:spcBef>
                <a:spcPts val="0"/>
              </a:spcBef>
              <a:buNone/>
            </a:pPr>
            <a:r>
              <a:rPr lang="en" sz="2400"/>
              <a:t>Where do you find similar themes?</a:t>
            </a:r>
          </a:p>
          <a:p>
            <a:pPr rtl="0">
              <a:spcBef>
                <a:spcPts val="0"/>
              </a:spcBef>
              <a:buNone/>
            </a:pPr>
            <a:endParaRPr sz="2400"/>
          </a:p>
          <a:p>
            <a:pPr lvl="0">
              <a:spcBef>
                <a:spcPts val="0"/>
              </a:spcBef>
              <a:buNone/>
            </a:pPr>
            <a:r>
              <a:rPr lang="en" sz="2400"/>
              <a:t>What differences strike you?</a:t>
            </a:r>
          </a:p>
        </p:txBody>
      </p:sp>
      <p:sp>
        <p:nvSpPr>
          <p:cNvPr id="68" name="Shape 68"/>
          <p:cNvSpPr txBox="1"/>
          <p:nvPr/>
        </p:nvSpPr>
        <p:spPr>
          <a:xfrm>
            <a:off x="4142025" y="4268425"/>
            <a:ext cx="4491900" cy="622199"/>
          </a:xfrm>
          <a:prstGeom prst="rect">
            <a:avLst/>
          </a:prstGeom>
          <a:noFill/>
          <a:ln>
            <a:noFill/>
          </a:ln>
        </p:spPr>
        <p:txBody>
          <a:bodyPr lIns="91425" tIns="91425" rIns="91425" bIns="91425" anchor="t" anchorCtr="0">
            <a:noAutofit/>
          </a:bodyPr>
          <a:lstStyle/>
          <a:p>
            <a:pPr>
              <a:spcBef>
                <a:spcPts val="0"/>
              </a:spcBef>
              <a:buNone/>
            </a:pPr>
            <a:r>
              <a:rPr lang="en" sz="2400"/>
              <a:t>(5 Minutes)</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JD, Head Geek from Indy</a:t>
            </a:r>
          </a:p>
        </p:txBody>
      </p:sp>
      <p:sp>
        <p:nvSpPr>
          <p:cNvPr id="74" name="Shape 74"/>
          <p:cNvSpPr txBox="1">
            <a:spLocks noGrp="1"/>
          </p:cNvSpPr>
          <p:nvPr>
            <p:ph type="body" idx="1"/>
          </p:nvPr>
        </p:nvSpPr>
        <p:spPr>
          <a:xfrm>
            <a:off x="398650" y="1200150"/>
            <a:ext cx="4210199" cy="3725699"/>
          </a:xfrm>
          <a:prstGeom prst="rect">
            <a:avLst/>
          </a:prstGeom>
        </p:spPr>
        <p:txBody>
          <a:bodyPr lIns="91425" tIns="91425" rIns="91425" bIns="91425" anchor="t" anchorCtr="0">
            <a:noAutofit/>
          </a:bodyPr>
          <a:lstStyle/>
          <a:p>
            <a:pPr rtl="0">
              <a:spcBef>
                <a:spcPts val="0"/>
              </a:spcBef>
              <a:buNone/>
            </a:pPr>
            <a:r>
              <a:rPr lang="en"/>
              <a:t>Father of three</a:t>
            </a:r>
          </a:p>
          <a:p>
            <a:pPr rtl="0">
              <a:spcBef>
                <a:spcPts val="0"/>
              </a:spcBef>
              <a:buNone/>
            </a:pPr>
            <a:endParaRPr/>
          </a:p>
          <a:p>
            <a:pPr rtl="0">
              <a:spcBef>
                <a:spcPts val="0"/>
              </a:spcBef>
              <a:buNone/>
            </a:pPr>
            <a:r>
              <a:rPr lang="en"/>
              <a:t>CIO Brebeuf Jesuit</a:t>
            </a:r>
          </a:p>
          <a:p>
            <a:pPr rtl="0">
              <a:spcBef>
                <a:spcPts val="0"/>
              </a:spcBef>
              <a:buNone/>
            </a:pPr>
            <a:endParaRPr/>
          </a:p>
          <a:p>
            <a:pPr rtl="0">
              <a:spcBef>
                <a:spcPts val="0"/>
              </a:spcBef>
              <a:buNone/>
            </a:pPr>
            <a:r>
              <a:rPr lang="en"/>
              <a:t>Active Twitter Advocate</a:t>
            </a:r>
          </a:p>
          <a:p>
            <a:pPr rtl="0">
              <a:spcBef>
                <a:spcPts val="0"/>
              </a:spcBef>
              <a:buNone/>
            </a:pPr>
            <a:endParaRPr/>
          </a:p>
          <a:p>
            <a:pPr>
              <a:spcBef>
                <a:spcPts val="0"/>
              </a:spcBef>
              <a:buNone/>
            </a:pPr>
            <a:endParaRPr/>
          </a:p>
        </p:txBody>
      </p:sp>
      <p:sp>
        <p:nvSpPr>
          <p:cNvPr id="75" name="Shape 75"/>
          <p:cNvSpPr txBox="1">
            <a:spLocks noGrp="1"/>
          </p:cNvSpPr>
          <p:nvPr>
            <p:ph type="body" idx="2"/>
          </p:nvPr>
        </p:nvSpPr>
        <p:spPr>
          <a:xfrm>
            <a:off x="4761353" y="1200150"/>
            <a:ext cx="3925500" cy="3725699"/>
          </a:xfrm>
          <a:prstGeom prst="rect">
            <a:avLst/>
          </a:prstGeom>
        </p:spPr>
        <p:txBody>
          <a:bodyPr lIns="91425" tIns="91425" rIns="91425" bIns="91425" anchor="t" anchorCtr="0">
            <a:noAutofit/>
          </a:bodyPr>
          <a:lstStyle/>
          <a:p>
            <a:pPr rtl="0">
              <a:spcBef>
                <a:spcPts val="0"/>
              </a:spcBef>
              <a:buNone/>
            </a:pPr>
            <a:r>
              <a:rPr lang="en"/>
              <a:t>#catholicedchat</a:t>
            </a:r>
          </a:p>
          <a:p>
            <a:pPr rtl="0">
              <a:spcBef>
                <a:spcPts val="0"/>
              </a:spcBef>
              <a:buNone/>
            </a:pPr>
            <a:r>
              <a:rPr lang="en"/>
              <a:t>#edchat</a:t>
            </a:r>
          </a:p>
          <a:p>
            <a:pPr rtl="0">
              <a:spcBef>
                <a:spcPts val="0"/>
              </a:spcBef>
              <a:buNone/>
            </a:pPr>
            <a:r>
              <a:rPr lang="en"/>
              <a:t>#edTechchat</a:t>
            </a:r>
          </a:p>
          <a:p>
            <a:pPr rtl="0">
              <a:spcBef>
                <a:spcPts val="0"/>
              </a:spcBef>
              <a:buNone/>
            </a:pPr>
            <a:r>
              <a:rPr lang="en"/>
              <a:t>#digcit</a:t>
            </a:r>
          </a:p>
          <a:p>
            <a:pPr rtl="0">
              <a:spcBef>
                <a:spcPts val="0"/>
              </a:spcBef>
              <a:buNone/>
            </a:pPr>
            <a:r>
              <a:rPr lang="en"/>
              <a:t>#byotchat</a:t>
            </a:r>
          </a:p>
          <a:p>
            <a:pPr rtl="0">
              <a:spcBef>
                <a:spcPts val="0"/>
              </a:spcBef>
              <a:buNone/>
            </a:pPr>
            <a:r>
              <a:rPr lang="en"/>
              <a:t>#satchat</a:t>
            </a:r>
          </a:p>
          <a:p>
            <a:pPr>
              <a:spcBef>
                <a:spcPts val="0"/>
              </a:spcBef>
              <a:buNone/>
            </a:pPr>
            <a:endParaRPr/>
          </a:p>
        </p:txBody>
      </p:sp>
      <p:pic>
        <p:nvPicPr>
          <p:cNvPr id="76" name="Shape 76"/>
          <p:cNvPicPr preferRelativeResize="0"/>
          <p:nvPr/>
        </p:nvPicPr>
        <p:blipFill rotWithShape="1">
          <a:blip r:embed="rId3">
            <a:alphaModFix/>
          </a:blip>
          <a:srcRect l="25308" t="20229" r="30881"/>
          <a:stretch/>
        </p:blipFill>
        <p:spPr>
          <a:xfrm>
            <a:off x="6865675" y="3060475"/>
            <a:ext cx="1821173" cy="1865375"/>
          </a:xfrm>
          <a:prstGeom prst="rect">
            <a:avLst/>
          </a:prstGeom>
          <a:noFill/>
          <a:ln>
            <a:noFill/>
          </a:ln>
        </p:spPr>
      </p:pic>
      <p:pic>
        <p:nvPicPr>
          <p:cNvPr id="77" name="Shape 77"/>
          <p:cNvPicPr preferRelativeResize="0"/>
          <p:nvPr/>
        </p:nvPicPr>
        <p:blipFill>
          <a:blip r:embed="rId4">
            <a:alphaModFix/>
          </a:blip>
          <a:stretch>
            <a:fillRect/>
          </a:stretch>
        </p:blipFill>
        <p:spPr>
          <a:xfrm>
            <a:off x="7438150" y="1811825"/>
            <a:ext cx="1248649" cy="1248649"/>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p:nvPr/>
        </p:nvSpPr>
        <p:spPr>
          <a:xfrm>
            <a:off x="2783872" y="1304862"/>
            <a:ext cx="3576244" cy="2533776"/>
          </a:xfrm>
          <a:prstGeom prst="rect">
            <a:avLst/>
          </a:prstGeom>
        </p:spPr>
        <p:txBody>
          <a:bodyPr>
            <a:prstTxWarp prst="textPlain">
              <a:avLst/>
            </a:prstTxWarp>
          </a:bodyPr>
          <a:lstStyle/>
          <a:p>
            <a:pPr algn="ctr"/>
            <a:r>
              <a:rPr b="0" i="0">
                <a:ln w="19050" cap="flat">
                  <a:solidFill>
                    <a:schemeClr val="dk2"/>
                  </a:solidFill>
                  <a:prstDash val="solid"/>
                  <a:round/>
                  <a:headEnd type="none" w="med" len="med"/>
                  <a:tailEnd type="none" w="med" len="med"/>
                </a:ln>
                <a:solidFill>
                  <a:schemeClr val="lt2"/>
                </a:solidFill>
                <a:latin typeface="Arial"/>
              </a:rPr>
              <a:t>Digital</a:t>
            </a:r>
            <a:br>
              <a:rPr b="0" i="0">
                <a:ln w="19050" cap="flat">
                  <a:solidFill>
                    <a:schemeClr val="dk2"/>
                  </a:solidFill>
                  <a:prstDash val="solid"/>
                  <a:round/>
                  <a:headEnd type="none" w="med" len="med"/>
                  <a:tailEnd type="none" w="med" len="med"/>
                </a:ln>
                <a:solidFill>
                  <a:schemeClr val="lt2"/>
                </a:solidFill>
                <a:latin typeface="Arial"/>
              </a:rPr>
            </a:br>
            <a:r>
              <a:rPr b="0" i="0">
                <a:ln w="19050" cap="flat">
                  <a:solidFill>
                    <a:schemeClr val="dk2"/>
                  </a:solidFill>
                  <a:prstDash val="solid"/>
                  <a:round/>
                  <a:headEnd type="none" w="med" len="med"/>
                  <a:tailEnd type="none" w="med" len="med"/>
                </a:ln>
                <a:solidFill>
                  <a:schemeClr val="lt2"/>
                </a:solidFill>
                <a:latin typeface="Arial"/>
              </a:rPr>
              <a:t>Native</a:t>
            </a:r>
          </a:p>
        </p:txBody>
      </p:sp>
      <p:sp>
        <p:nvSpPr>
          <p:cNvPr id="83" name="Shape 83"/>
          <p:cNvSpPr/>
          <p:nvPr/>
        </p:nvSpPr>
        <p:spPr>
          <a:xfrm>
            <a:off x="1575125" y="291700"/>
            <a:ext cx="6222900" cy="4472700"/>
          </a:xfrm>
          <a:prstGeom prst="noSmoking">
            <a:avLst>
              <a:gd name="adj" fmla="val 5421"/>
            </a:avLst>
          </a:prstGeom>
          <a:solidFill>
            <a:schemeClr val="dk2"/>
          </a:solidFill>
          <a:ln w="19050" cap="flat">
            <a:solidFill>
              <a:schemeClr val="lt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83"/>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animEffect transition="in" filter="fade">
                                      <p:cBhvr>
                                        <p:cTn id="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a:spcBef>
                <a:spcPts val="0"/>
              </a:spcBef>
              <a:buNone/>
            </a:pPr>
            <a:r>
              <a:rPr lang="en"/>
              <a:t>Digital Generation: Connected</a:t>
            </a:r>
          </a:p>
        </p:txBody>
      </p:sp>
      <p:sp>
        <p:nvSpPr>
          <p:cNvPr id="89" name="Shape 89"/>
          <p:cNvSpPr txBox="1">
            <a:spLocks noGrp="1"/>
          </p:cNvSpPr>
          <p:nvPr>
            <p:ph type="body" idx="1"/>
          </p:nvPr>
        </p:nvSpPr>
        <p:spPr>
          <a:xfrm>
            <a:off x="457200" y="1200150"/>
            <a:ext cx="6232800" cy="3725699"/>
          </a:xfrm>
          <a:prstGeom prst="rect">
            <a:avLst/>
          </a:prstGeom>
        </p:spPr>
        <p:txBody>
          <a:bodyPr lIns="91425" tIns="91425" rIns="91425" bIns="91425" anchor="t" anchorCtr="0">
            <a:noAutofit/>
          </a:bodyPr>
          <a:lstStyle/>
          <a:p>
            <a:pPr rtl="0">
              <a:spcBef>
                <a:spcPts val="0"/>
              </a:spcBef>
              <a:buNone/>
            </a:pPr>
            <a:r>
              <a:rPr lang="en"/>
              <a:t>78% of Teenagers have cellphones</a:t>
            </a:r>
            <a:br>
              <a:rPr lang="en"/>
            </a:br>
            <a:r>
              <a:rPr lang="en"/>
              <a:t>¾ of them access the Internet (Pew)</a:t>
            </a:r>
          </a:p>
          <a:p>
            <a:pPr rtl="0">
              <a:spcBef>
                <a:spcPts val="0"/>
              </a:spcBef>
              <a:buNone/>
            </a:pPr>
            <a:endParaRPr/>
          </a:p>
          <a:p>
            <a:pPr rtl="0">
              <a:spcBef>
                <a:spcPts val="0"/>
              </a:spcBef>
              <a:buNone/>
            </a:pPr>
            <a:r>
              <a:rPr lang="en"/>
              <a:t>69% of 11-14 year olds</a:t>
            </a:r>
          </a:p>
          <a:p>
            <a:pPr>
              <a:spcBef>
                <a:spcPts val="0"/>
              </a:spcBef>
              <a:buNone/>
            </a:pPr>
            <a:r>
              <a:rPr lang="en"/>
              <a:t>31% of kids 8-10 (Kaiser)</a:t>
            </a:r>
          </a:p>
        </p:txBody>
      </p:sp>
      <p:pic>
        <p:nvPicPr>
          <p:cNvPr id="90" name="Shape 90"/>
          <p:cNvPicPr preferRelativeResize="0"/>
          <p:nvPr/>
        </p:nvPicPr>
        <p:blipFill rotWithShape="1">
          <a:blip r:embed="rId3">
            <a:alphaModFix/>
          </a:blip>
          <a:srcRect b="15966"/>
          <a:stretch/>
        </p:blipFill>
        <p:spPr>
          <a:xfrm>
            <a:off x="5923975" y="1813650"/>
            <a:ext cx="2875849" cy="32243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fade">
                                      <p:cBhvr>
                                        <p:cTn id="7" dur="1000"/>
                                        <p:tgtEl>
                                          <p:spTgt spid="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xEl>
                                              <p:pRg st="1" end="1"/>
                                            </p:txEl>
                                          </p:spTgt>
                                        </p:tgtEl>
                                        <p:attrNameLst>
                                          <p:attrName>style.visibility</p:attrName>
                                        </p:attrNameLst>
                                      </p:cBhvr>
                                      <p:to>
                                        <p:strVal val="visible"/>
                                      </p:to>
                                    </p:set>
                                    <p:animEffect transition="in" filter="fade">
                                      <p:cBhvr>
                                        <p:cTn id="12" dur="1000"/>
                                        <p:tgtEl>
                                          <p:spTgt spid="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1000"/>
                                        <p:tgtEl>
                                          <p:spTgt spid="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
                                            <p:txEl>
                                              <p:pRg st="3" end="3"/>
                                            </p:txEl>
                                          </p:spTgt>
                                        </p:tgtEl>
                                        <p:attrNameLst>
                                          <p:attrName>style.visibility</p:attrName>
                                        </p:attrNameLst>
                                      </p:cBhvr>
                                      <p:to>
                                        <p:strVal val="visible"/>
                                      </p:to>
                                    </p:set>
                                    <p:animEffect transition="in" filter="fade">
                                      <p:cBhvr>
                                        <p:cTn id="22" dur="1000"/>
                                        <p:tgtEl>
                                          <p:spTgt spid="89">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fade">
                                      <p:cBhvr>
                                        <p:cTn id="25"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a:blip r:embed="rId3">
            <a:alphaModFix/>
          </a:blip>
          <a:stretch>
            <a:fillRect/>
          </a:stretch>
        </p:blipFill>
        <p:spPr>
          <a:xfrm>
            <a:off x="182880" y="137160"/>
            <a:ext cx="8802629" cy="4257747"/>
          </a:xfrm>
          <a:prstGeom prst="rect">
            <a:avLst/>
          </a:prstGeom>
          <a:noFill/>
          <a:ln>
            <a:noFill/>
          </a:ln>
        </p:spPr>
      </p:pic>
      <p:sp>
        <p:nvSpPr>
          <p:cNvPr id="96" name="Shape 96"/>
          <p:cNvSpPr txBox="1"/>
          <p:nvPr/>
        </p:nvSpPr>
        <p:spPr>
          <a:xfrm>
            <a:off x="579125" y="4394903"/>
            <a:ext cx="8087099" cy="320699"/>
          </a:xfrm>
          <a:prstGeom prst="rect">
            <a:avLst/>
          </a:prstGeom>
          <a:noFill/>
          <a:ln>
            <a:noFill/>
          </a:ln>
        </p:spPr>
        <p:txBody>
          <a:bodyPr lIns="38100" tIns="38100" rIns="38100" bIns="38100" anchor="t" anchorCtr="0">
            <a:noAutofit/>
          </a:bodyPr>
          <a:lstStyle/>
          <a:p>
            <a:pPr rtl="0">
              <a:lnSpc>
                <a:spcPct val="100000"/>
              </a:lnSpc>
              <a:spcBef>
                <a:spcPts val="0"/>
              </a:spcBef>
              <a:buNone/>
            </a:pPr>
            <a:r>
              <a:rPr lang="en" sz="1600">
                <a:solidFill>
                  <a:srgbClr val="FFFFFF"/>
                </a:solidFill>
                <a:latin typeface="Comic Sans MS"/>
                <a:ea typeface="Comic Sans MS"/>
                <a:cs typeface="Comic Sans MS"/>
                <a:sym typeface="Comic Sans MS"/>
              </a:rPr>
              <a:t>March 2011</a:t>
            </a:r>
          </a:p>
          <a:p>
            <a:pPr rtl="0">
              <a:lnSpc>
                <a:spcPct val="100000"/>
              </a:lnSpc>
              <a:spcBef>
                <a:spcPts val="0"/>
              </a:spcBef>
              <a:buNone/>
            </a:pPr>
            <a:r>
              <a:rPr lang="en" u="sng">
                <a:solidFill>
                  <a:schemeClr val="dk2"/>
                </a:solidFill>
                <a:latin typeface="Comic Sans MS"/>
                <a:ea typeface="Comic Sans MS"/>
                <a:cs typeface="Comic Sans MS"/>
                <a:sym typeface="Comic Sans MS"/>
                <a:hlinkClick r:id="rId4"/>
              </a:rPr>
              <a:t>http://blog.reyjunco.com/students-spend-a-lot-of-time-facebooking-searching-and-texting</a:t>
            </a:r>
            <a:r>
              <a:rPr lang="en">
                <a:solidFill>
                  <a:schemeClr val="dk2"/>
                </a:solidFill>
                <a:latin typeface="Comic Sans MS"/>
                <a:ea typeface="Comic Sans MS"/>
                <a:cs typeface="Comic Sans MS"/>
                <a:sym typeface="Comic Sans MS"/>
              </a:rPr>
              <a:t> </a:t>
            </a:r>
          </a:p>
        </p:txBody>
      </p:sp>
      <p:sp>
        <p:nvSpPr>
          <p:cNvPr id="97" name="Shape 97"/>
          <p:cNvSpPr txBox="1"/>
          <p:nvPr/>
        </p:nvSpPr>
        <p:spPr>
          <a:xfrm>
            <a:off x="3783850" y="989362"/>
            <a:ext cx="4732499" cy="1266974"/>
          </a:xfrm>
          <a:prstGeom prst="rect">
            <a:avLst/>
          </a:prstGeom>
          <a:noFill/>
          <a:ln>
            <a:noFill/>
          </a:ln>
        </p:spPr>
        <p:txBody>
          <a:bodyPr lIns="91425" tIns="91425" rIns="91425" bIns="91425" anchor="t" anchorCtr="0">
            <a:noAutofit/>
          </a:bodyPr>
          <a:lstStyle/>
          <a:p>
            <a:pPr lvl="0" algn="r" rtl="0">
              <a:spcBef>
                <a:spcPts val="0"/>
              </a:spcBef>
              <a:buNone/>
            </a:pPr>
            <a:r>
              <a:rPr lang="en"/>
              <a:t>That’s like…..carry the one….</a:t>
            </a:r>
          </a:p>
          <a:p>
            <a:pPr algn="r">
              <a:spcBef>
                <a:spcPts val="0"/>
              </a:spcBef>
              <a:buNone/>
            </a:pPr>
            <a:r>
              <a:rPr lang="en" sz="7200"/>
              <a:t>9 hours a day!</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label">
  <a:themeElements>
    <a:clrScheme name="Custom 352">
      <a:dk1>
        <a:srgbClr val="333333"/>
      </a:dk1>
      <a:lt1>
        <a:srgbClr val="FFFFFF"/>
      </a:lt1>
      <a:dk2>
        <a:srgbClr val="800000"/>
      </a:dk2>
      <a:lt2>
        <a:srgbClr val="CCCCCC"/>
      </a:lt2>
      <a:accent1>
        <a:srgbClr val="0E427E"/>
      </a:accent1>
      <a:accent2>
        <a:srgbClr val="C5AF48"/>
      </a:accent2>
      <a:accent3>
        <a:srgbClr val="327C56"/>
      </a:accent3>
      <a:accent4>
        <a:srgbClr val="387B7D"/>
      </a:accent4>
      <a:accent5>
        <a:srgbClr val="BA7436"/>
      </a:accent5>
      <a:accent6>
        <a:srgbClr val="804000"/>
      </a:accent6>
      <a:hlink>
        <a:srgbClr val="1D6B8D"/>
      </a:hlink>
      <a:folHlink>
        <a:srgbClr val="103B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1210</Words>
  <Application>Microsoft Macintosh PowerPoint</Application>
  <PresentationFormat>On-screen Show (16:9)</PresentationFormat>
  <Paragraphs>251</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label</vt:lpstr>
      <vt:lpstr>Making it about Mission: Forming Digital Citizens</vt:lpstr>
      <vt:lpstr>Morning Goals</vt:lpstr>
      <vt:lpstr>How do we do this?</vt:lpstr>
      <vt:lpstr>PowerPoint Presentation</vt:lpstr>
      <vt:lpstr>PowerPoint Presentation</vt:lpstr>
      <vt:lpstr>JD, Head Geek from Indy</vt:lpstr>
      <vt:lpstr>PowerPoint Presentation</vt:lpstr>
      <vt:lpstr>Digital Generation: Connected</vt:lpstr>
      <vt:lpstr>PowerPoint Presentation</vt:lpstr>
      <vt:lpstr>Digital Generation: Social</vt:lpstr>
      <vt:lpstr>Digital Generation: Sharing</vt:lpstr>
      <vt:lpstr>PowerPoint Presentation</vt:lpstr>
      <vt:lpstr>Digital Generation: Cautious?</vt:lpstr>
      <vt:lpstr>Digital Generation: Lord of the Flies</vt:lpstr>
      <vt:lpstr>It’s Complicated</vt:lpstr>
      <vt:lpstr>The Nature of the Communication Influences the Communication</vt:lpstr>
      <vt:lpstr>The Four Levers of Networked Publics</vt:lpstr>
      <vt:lpstr>PowerPoint Presentation</vt:lpstr>
      <vt:lpstr>Digital Generation: Infowhelm</vt:lpstr>
      <vt:lpstr>PowerPoint Presentation</vt:lpstr>
      <vt:lpstr>What are the things  we expect students to know  that they do not know?</vt:lpstr>
      <vt:lpstr>The Myth of the Digital Native</vt:lpstr>
      <vt:lpstr>Break Time</vt:lpstr>
      <vt:lpstr>What is our mission?</vt:lpstr>
      <vt:lpstr>Designing for Digital Natives Citizens</vt:lpstr>
      <vt:lpstr>Experience: A New Way to View Computer Applications:</vt:lpstr>
      <vt:lpstr>Traits of a Digital Citizen...</vt:lpstr>
      <vt:lpstr>#DIGCIT Course</vt:lpstr>
      <vt:lpstr>Curriculum: Communication</vt:lpstr>
      <vt:lpstr>Curriculum: Critical Thinking</vt:lpstr>
      <vt:lpstr>Curriculum: Creativity and Innovation</vt:lpstr>
      <vt:lpstr>PowerPoint Presentation</vt:lpstr>
      <vt:lpstr>Responsible Use and Social Media</vt:lpstr>
      <vt:lpstr>How teens describe others' actions</vt:lpstr>
      <vt:lpstr>Make Social Media a Part of the Curriculum and Community</vt:lpstr>
      <vt:lpstr>Parent Awareness Nights</vt:lpstr>
      <vt:lpstr>EMERGING ISSUES</vt:lpstr>
      <vt:lpstr>#NewsLiteracy - Information Fluency</vt:lpstr>
      <vt:lpstr>Digital Distractions</vt:lpstr>
      <vt:lpstr>Digital Distractions</vt:lpstr>
      <vt:lpstr>PowerPoint Presentation</vt:lpstr>
      <vt:lpstr>What are the standards your school promotes now? Where do you/the kids struggle Share your top takeaways</vt:lpstr>
      <vt:lpstr>Next Up:  Q&amp;A w/ JD</vt:lpstr>
      <vt:lpstr>Go ahead and tweet us…  we are totally going to be online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it about Mission: Forming Digital Citizens</dc:title>
  <cp:lastModifiedBy>Meghan</cp:lastModifiedBy>
  <cp:revision>1</cp:revision>
  <dcterms:modified xsi:type="dcterms:W3CDTF">2015-02-09T19:25:36Z</dcterms:modified>
</cp:coreProperties>
</file>